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3" r:id="rId3"/>
    <p:sldId id="318" r:id="rId4"/>
    <p:sldId id="320" r:id="rId5"/>
    <p:sldId id="323" r:id="rId6"/>
    <p:sldId id="328" r:id="rId7"/>
    <p:sldId id="284" r:id="rId8"/>
    <p:sldId id="285" r:id="rId9"/>
    <p:sldId id="334" r:id="rId10"/>
    <p:sldId id="337" r:id="rId11"/>
    <p:sldId id="338" r:id="rId12"/>
    <p:sldId id="339" r:id="rId13"/>
    <p:sldId id="341" r:id="rId14"/>
    <p:sldId id="343" r:id="rId15"/>
    <p:sldId id="346" r:id="rId16"/>
    <p:sldId id="348" r:id="rId17"/>
    <p:sldId id="351" r:id="rId18"/>
    <p:sldId id="353" r:id="rId19"/>
    <p:sldId id="356" r:id="rId20"/>
    <p:sldId id="291" r:id="rId21"/>
    <p:sldId id="360" r:id="rId22"/>
    <p:sldId id="292" r:id="rId23"/>
    <p:sldId id="293" r:id="rId24"/>
    <p:sldId id="294" r:id="rId25"/>
    <p:sldId id="363" r:id="rId26"/>
    <p:sldId id="366" r:id="rId27"/>
    <p:sldId id="370" r:id="rId28"/>
    <p:sldId id="373" r:id="rId29"/>
    <p:sldId id="375" r:id="rId30"/>
    <p:sldId id="378" r:id="rId31"/>
    <p:sldId id="380" r:id="rId32"/>
    <p:sldId id="298" r:id="rId33"/>
    <p:sldId id="383" r:id="rId34"/>
    <p:sldId id="385" r:id="rId35"/>
    <p:sldId id="387" r:id="rId36"/>
    <p:sldId id="389" r:id="rId37"/>
    <p:sldId id="391" r:id="rId38"/>
    <p:sldId id="295" r:id="rId39"/>
    <p:sldId id="396" r:id="rId40"/>
    <p:sldId id="399" r:id="rId41"/>
    <p:sldId id="400" r:id="rId42"/>
    <p:sldId id="304" r:id="rId43"/>
    <p:sldId id="260" r:id="rId44"/>
  </p:sldIdLst>
  <p:sldSz cx="12195175" cy="6859588"/>
  <p:notesSz cx="6858000" cy="9144000"/>
  <p:defaultTextStyle>
    <a:defPPr>
      <a:defRPr lang="nb-NO"/>
    </a:defPPr>
    <a:lvl1pPr marL="0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22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45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91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338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559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782" algn="l" defTabSz="91444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Oleksandr Skachkov" initials="OS [3] [2]" lastIdx="1" clrIdx="6">
    <p:extLst/>
  </p:cmAuthor>
  <p:cmAuthor id="1" name="Oleksandr Skachkov" initials="OS" lastIdx="1" clrIdx="0">
    <p:extLst/>
  </p:cmAuthor>
  <p:cmAuthor id="2" name="Oleksandr Skachkov" initials="OS [2]" lastIdx="1" clrIdx="1">
    <p:extLst/>
  </p:cmAuthor>
  <p:cmAuthor id="3" name="Oleksandr Skachkov" initials="OS [2] [2]" lastIdx="1" clrIdx="2">
    <p:extLst/>
  </p:cmAuthor>
  <p:cmAuthor id="4" name="Oleksandr Skachkov" initials="OS [2] [3]" lastIdx="1" clrIdx="3">
    <p:extLst/>
  </p:cmAuthor>
  <p:cmAuthor id="5" name="Oleksandr Skachkov" initials="OS [2] [3] [2]" lastIdx="1" clrIdx="4">
    <p:extLst/>
  </p:cmAuthor>
  <p:cmAuthor id="6" name="Oleksandr Skachkov" initials="OS [3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ys stil 2 – utheving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589" autoAdjust="0"/>
    <p:restoredTop sz="72432"/>
  </p:normalViewPr>
  <p:slideViewPr>
    <p:cSldViewPr snapToGrid="0">
      <p:cViewPr varScale="1">
        <p:scale>
          <a:sx n="67" d="100"/>
          <a:sy n="67" d="100"/>
        </p:scale>
        <p:origin x="534" y="48"/>
      </p:cViewPr>
      <p:guideLst>
        <p:guide orient="horz" pos="2161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6662B-BDDD-954D-8979-0E57DBE428B2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F0338-A44C-C84E-9C28-2BBE6E892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</a:t>
            </a:r>
            <a:r>
              <a:rPr lang="ru-RU" baseline="0" dirty="0" smtClean="0"/>
              <a:t>работает в асинхронном окружении</a:t>
            </a:r>
            <a:endParaRPr lang="en-US" dirty="0" smtClean="0"/>
          </a:p>
          <a:p>
            <a:r>
              <a:rPr lang="en-US" dirty="0" smtClean="0"/>
              <a:t>https://www.w3.org/TR/html5/</a:t>
            </a:r>
            <a:r>
              <a:rPr lang="en-US" dirty="0" err="1" smtClean="0"/>
              <a:t>webappapis.html#timers</a:t>
            </a:r>
            <a:endParaRPr lang="en-US" dirty="0" smtClean="0"/>
          </a:p>
          <a:p>
            <a:r>
              <a:rPr lang="en-US" dirty="0" smtClean="0"/>
              <a:t>https://www.w3.org/TR/html5/</a:t>
            </a:r>
            <a:r>
              <a:rPr lang="en-US" dirty="0" err="1" smtClean="0"/>
              <a:t>webappapis.html#event-loops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Streams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streams.spec.whatwg.org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2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gs.statcounter.com</a:t>
            </a:r>
            <a:r>
              <a:rPr lang="en-US" dirty="0" smtClean="0"/>
              <a:t>/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Babel</a:t>
            </a:r>
            <a:r>
              <a:rPr lang="en-US" baseline="0" dirty="0" smtClean="0"/>
              <a:t> </a:t>
            </a:r>
            <a:r>
              <a:rPr lang="ru-RU" baseline="0" dirty="0" smtClean="0"/>
              <a:t>для старых браузеров или </a:t>
            </a:r>
            <a:r>
              <a:rPr lang="ru-RU" baseline="0" dirty="0" err="1" smtClean="0"/>
              <a:t>полифил</a:t>
            </a:r>
            <a:r>
              <a:rPr lang="ru-RU" baseline="0" dirty="0" smtClean="0"/>
              <a:t>  </a:t>
            </a:r>
          </a:p>
          <a:p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6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</a:t>
            </a:r>
            <a:r>
              <a:rPr lang="en-US" baseline="0" dirty="0" smtClean="0"/>
              <a:t> of the ES2017</a:t>
            </a: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Сопрограмма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(англ.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компонент программы, обобщающий понятие подпрограммы, который дополнительно поддерживает множество входных точек (а не одну, как подпрограмма), остановку и продолжение выполнения с сохранением определённого положения.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7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</a:t>
            </a:r>
            <a:r>
              <a:rPr lang="en-US" baseline="0" dirty="0" smtClean="0"/>
              <a:t> of the ES2017</a:t>
            </a: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baseline="0" dirty="0" smtClean="0"/>
              <a:t/>
            </a:r>
            <a:br>
              <a:rPr lang="ru-RU" baseline="0" dirty="0" smtClean="0"/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Сопрограмма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(англ.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coroutine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— компонент программы, обобщающий понятие подпрограммы, который дополнительно поддерживает множество входных точек (а не одну, как подпрограмма), остановку и продолжение выполнения с сохранением определённого положения.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23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5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Symbol.toStringTag</a:t>
            </a:r>
            <a:r>
              <a:rPr lang="en-US" dirty="0" smtClean="0"/>
              <a:t> is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80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99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babeljs.io</a:t>
            </a:r>
            <a:r>
              <a:rPr lang="en-US" dirty="0" smtClean="0"/>
              <a:t>/</a:t>
            </a:r>
            <a:r>
              <a:rPr lang="en-US" dirty="0" err="1" smtClean="0"/>
              <a:t>repl</a:t>
            </a:r>
            <a:r>
              <a:rPr lang="en-US" dirty="0" smtClean="0"/>
              <a:t>/#?</a:t>
            </a:r>
            <a:r>
              <a:rPr lang="en-US" dirty="0" err="1" smtClean="0"/>
              <a:t>babili</a:t>
            </a:r>
            <a:r>
              <a:rPr lang="en-US" dirty="0" smtClean="0"/>
              <a:t>=</a:t>
            </a:r>
            <a:r>
              <a:rPr lang="en-US" dirty="0" err="1" smtClean="0"/>
              <a:t>false&amp;evaluate</a:t>
            </a:r>
            <a:r>
              <a:rPr lang="en-US" dirty="0" smtClean="0"/>
              <a:t>=</a:t>
            </a:r>
            <a:r>
              <a:rPr lang="en-US" dirty="0" err="1" smtClean="0"/>
              <a:t>true&amp;lineWrap</a:t>
            </a:r>
            <a:r>
              <a:rPr lang="en-US" dirty="0" smtClean="0"/>
              <a:t>=</a:t>
            </a:r>
            <a:r>
              <a:rPr lang="en-US" dirty="0" err="1" smtClean="0"/>
              <a:t>false&amp;presets</a:t>
            </a:r>
            <a:r>
              <a:rPr lang="en-US" dirty="0" smtClean="0"/>
              <a:t>=es2015%2Creact%2Cstage-2&amp;targets=&amp;browsers=&amp;</a:t>
            </a:r>
            <a:r>
              <a:rPr lang="en-US" dirty="0" err="1" smtClean="0"/>
              <a:t>builtIns</a:t>
            </a:r>
            <a:r>
              <a:rPr lang="en-US" dirty="0" smtClean="0"/>
              <a:t>=</a:t>
            </a:r>
            <a:r>
              <a:rPr lang="en-US" dirty="0" err="1" smtClean="0"/>
              <a:t>false&amp;debug</a:t>
            </a:r>
            <a:r>
              <a:rPr lang="en-US" dirty="0" smtClean="0"/>
              <a:t>=</a:t>
            </a:r>
            <a:r>
              <a:rPr lang="en-US" dirty="0" err="1" smtClean="0"/>
              <a:t>false&amp;code_lz</a:t>
            </a:r>
            <a:r>
              <a:rPr lang="en-US" dirty="0" smtClean="0"/>
              <a:t>=IYZwngdgxgBAZgV2gFwJYHsL3egFAShgG8AoGGYAd2FWRgHIBGegbjJgCcBTZBDregCZWJAL4kScHARZA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6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Piramide</a:t>
            </a:r>
            <a:r>
              <a:rPr lang="en-US" baseline="0" dirty="0" smtClean="0"/>
              <a:t> of The DOOM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5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Symbol.toStringTag</a:t>
            </a:r>
            <a:r>
              <a:rPr lang="en-US" dirty="0" smtClean="0"/>
              <a:t> is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err="1" smtClean="0"/>
              <a:t>Промисы</a:t>
            </a:r>
            <a:r>
              <a:rPr lang="ru-RU" baseline="0" dirty="0" smtClean="0"/>
              <a:t> известны с 1976</a:t>
            </a:r>
          </a:p>
          <a:p>
            <a:r>
              <a:rPr lang="ru-RU" baseline="0" dirty="0" err="1" smtClean="0"/>
              <a:t>Барбра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Лискова</a:t>
            </a:r>
            <a:r>
              <a:rPr lang="ru-RU" baseline="0" dirty="0" smtClean="0"/>
              <a:t> </a:t>
            </a:r>
          </a:p>
          <a:p>
            <a:r>
              <a:rPr lang="ru-RU" baseline="0" dirty="0" smtClean="0"/>
              <a:t>Марк Симон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3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Dojo  - 2009</a:t>
            </a:r>
          </a:p>
          <a:p>
            <a:r>
              <a:rPr lang="en-US" sz="1200" dirty="0" smtClean="0"/>
              <a:t>JQuery</a:t>
            </a:r>
            <a:r>
              <a:rPr lang="en-US" sz="1200" baseline="0" dirty="0" smtClean="0"/>
              <a:t>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2013 (me)</a:t>
            </a:r>
          </a:p>
          <a:p>
            <a:r>
              <a:rPr lang="en-US" sz="1200" baseline="0" dirty="0" smtClean="0"/>
              <a:t>Q -  2014</a:t>
            </a:r>
          </a:p>
          <a:p>
            <a:r>
              <a:rPr lang="en-US" sz="1200" baseline="0" dirty="0" smtClean="0"/>
              <a:t>ES6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2014/2015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37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initial state, not fulfilled or rejected.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meaning that the operation was completed successfully.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meaning that the operation failed.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34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1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1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F0338-A44C-C84E-9C28-2BBE6E892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486218" y="4069451"/>
            <a:ext cx="3241460" cy="1662378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9" name="Plassholder for bilde 8"/>
          <p:cNvSpPr>
            <a:spLocks noGrp="1"/>
          </p:cNvSpPr>
          <p:nvPr>
            <p:ph type="pic" sz="quarter" idx="13"/>
          </p:nvPr>
        </p:nvSpPr>
        <p:spPr>
          <a:xfrm>
            <a:off x="4379655" y="0"/>
            <a:ext cx="7815520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8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 userDrawn="1"/>
        </p:nvSpPr>
        <p:spPr>
          <a:xfrm>
            <a:off x="4192289" y="1"/>
            <a:ext cx="8002887" cy="6860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/>
          <a:p>
            <a:pPr algn="ctr"/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7" name="Plassholder for innhold 6"/>
          <p:cNvSpPr>
            <a:spLocks noGrp="1"/>
          </p:cNvSpPr>
          <p:nvPr>
            <p:ph sz="quarter" idx="19"/>
          </p:nvPr>
        </p:nvSpPr>
        <p:spPr>
          <a:xfrm>
            <a:off x="4948629" y="486174"/>
            <a:ext cx="6906110" cy="5762054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9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58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dk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66302" y="1512540"/>
            <a:ext cx="10894907" cy="657357"/>
          </a:xfrm>
          <a:noFill/>
        </p:spPr>
        <p:txBody>
          <a:bodyPr bIns="270000">
            <a:spAutoFit/>
          </a:bodyPr>
          <a:lstStyle>
            <a:lvl1pPr>
              <a:defRPr sz="25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cxnSp>
        <p:nvCxnSpPr>
          <p:cNvPr id="21" name="Rett linje 20"/>
          <p:cNvCxnSpPr/>
          <p:nvPr userDrawn="1"/>
        </p:nvCxnSpPr>
        <p:spPr>
          <a:xfrm>
            <a:off x="4190488" y="3133117"/>
            <a:ext cx="0" cy="30160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linje 21"/>
          <p:cNvCxnSpPr/>
          <p:nvPr userDrawn="1"/>
        </p:nvCxnSpPr>
        <p:spPr>
          <a:xfrm>
            <a:off x="8157674" y="3133117"/>
            <a:ext cx="0" cy="30160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ssholder for tekst 2"/>
          <p:cNvSpPr>
            <a:spLocks noGrp="1"/>
          </p:cNvSpPr>
          <p:nvPr>
            <p:ph type="body" sz="quarter" idx="26"/>
          </p:nvPr>
        </p:nvSpPr>
        <p:spPr>
          <a:xfrm>
            <a:off x="666300" y="3133117"/>
            <a:ext cx="2881298" cy="3016075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0" name="Plassholder for tekst 19"/>
          <p:cNvSpPr>
            <a:spLocks noGrp="1"/>
          </p:cNvSpPr>
          <p:nvPr>
            <p:ph type="body" sz="quarter" idx="27"/>
          </p:nvPr>
        </p:nvSpPr>
        <p:spPr>
          <a:xfrm>
            <a:off x="8679909" y="3133117"/>
            <a:ext cx="2881298" cy="3018336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3" name="Plassholder for tekst 22"/>
          <p:cNvSpPr>
            <a:spLocks noGrp="1"/>
          </p:cNvSpPr>
          <p:nvPr>
            <p:ph type="body" sz="quarter" idx="28"/>
          </p:nvPr>
        </p:nvSpPr>
        <p:spPr>
          <a:xfrm>
            <a:off x="4700116" y="3133117"/>
            <a:ext cx="2881298" cy="3018336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2" name="Plassholder for tekst 6"/>
          <p:cNvSpPr>
            <a:spLocks noGrp="1"/>
          </p:cNvSpPr>
          <p:nvPr>
            <p:ph type="body" sz="quarter" idx="29"/>
          </p:nvPr>
        </p:nvSpPr>
        <p:spPr>
          <a:xfrm>
            <a:off x="666301" y="540193"/>
            <a:ext cx="10894908" cy="6926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4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66302" y="540193"/>
            <a:ext cx="10894907" cy="965134"/>
          </a:xfrm>
          <a:noFill/>
        </p:spPr>
        <p:txBody>
          <a:bodyPr bIns="2700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2" name="Plassholder for tekst 11"/>
          <p:cNvSpPr>
            <a:spLocks noGrp="1"/>
          </p:cNvSpPr>
          <p:nvPr>
            <p:ph type="body" sz="quarter" idx="31"/>
          </p:nvPr>
        </p:nvSpPr>
        <p:spPr>
          <a:xfrm>
            <a:off x="6463325" y="2520899"/>
            <a:ext cx="5097882" cy="3366314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083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4844181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dk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8247715" y="0"/>
            <a:ext cx="3947460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622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4195891" y="0"/>
            <a:ext cx="4069833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8751942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dk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9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3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, 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1" y="0"/>
            <a:ext cx="4195889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8499829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lt1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9" name="Plassholder for tekst 2"/>
          <p:cNvSpPr>
            <a:spLocks noGrp="1"/>
          </p:cNvSpPr>
          <p:nvPr>
            <p:ph type="body" sz="quarter" idx="20"/>
          </p:nvPr>
        </p:nvSpPr>
        <p:spPr>
          <a:xfrm>
            <a:off x="4844181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46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large imag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4375971" y="0"/>
            <a:ext cx="7819204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8499829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9" name="Plassholder for tekst 2"/>
          <p:cNvSpPr>
            <a:spLocks noGrp="1"/>
          </p:cNvSpPr>
          <p:nvPr>
            <p:ph type="body" sz="quarter" idx="20"/>
          </p:nvPr>
        </p:nvSpPr>
        <p:spPr>
          <a:xfrm>
            <a:off x="4844181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61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image &amp; 2 whit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4375971" y="1"/>
            <a:ext cx="7819204" cy="5509964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8481821" y="2718112"/>
            <a:ext cx="3115403" cy="4141476"/>
          </a:xfrm>
          <a:prstGeom prst="rect">
            <a:avLst/>
          </a:prstGeom>
          <a:solidFill>
            <a:schemeClr val="lt1"/>
          </a:solidFill>
        </p:spPr>
        <p:txBody>
          <a:bodyPr lIns="180018" tIns="180018" rIns="180018" bIns="180018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9" name="Plassholder for tekst 2"/>
          <p:cNvSpPr>
            <a:spLocks noGrp="1"/>
          </p:cNvSpPr>
          <p:nvPr>
            <p:ph type="body" sz="quarter" idx="20"/>
          </p:nvPr>
        </p:nvSpPr>
        <p:spPr>
          <a:xfrm>
            <a:off x="4844181" y="2718112"/>
            <a:ext cx="3115403" cy="4141476"/>
          </a:xfrm>
          <a:prstGeom prst="rect">
            <a:avLst/>
          </a:prstGeom>
          <a:solidFill>
            <a:schemeClr val="lt1"/>
          </a:solidFill>
        </p:spPr>
        <p:txBody>
          <a:bodyPr lIns="180018" tIns="180018" rIns="180018" bIns="180018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913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dark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4192289" y="1"/>
            <a:ext cx="8002887" cy="6860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/>
          <a:p>
            <a:pPr algn="ctr"/>
            <a:endParaRPr lang="nb-NO">
              <a:solidFill>
                <a:schemeClr val="tx2"/>
              </a:solidFill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4844181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8247715" y="0"/>
            <a:ext cx="3947460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8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lide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8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5175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0244" y="2441671"/>
            <a:ext cx="5222352" cy="180064"/>
          </a:xfrm>
        </p:spPr>
        <p:txBody>
          <a:bodyPr>
            <a:normAutofit/>
          </a:bodyPr>
          <a:lstStyle>
            <a:lvl1pPr marL="0" indent="0">
              <a:buNone/>
              <a:defRPr sz="1100" cap="all" baseline="0">
                <a:solidFill>
                  <a:schemeClr val="accent2"/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540244" y="2890030"/>
            <a:ext cx="5222352" cy="2720684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7500">
                <a:solidFill>
                  <a:schemeClr val="accent2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image &amp; 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4192289" y="1"/>
            <a:ext cx="8002887" cy="6860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/>
          <a:p>
            <a:pPr algn="ctr"/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8499829" y="1080386"/>
            <a:ext cx="3061379" cy="486173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4192288" y="0"/>
            <a:ext cx="3947460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598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2 images &amp; 4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 hasCustomPrompt="1"/>
          </p:nvPr>
        </p:nvSpPr>
        <p:spPr>
          <a:xfrm>
            <a:off x="9178817" y="994856"/>
            <a:ext cx="2124957" cy="144051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2" name="Plassholder for bilde 1"/>
          <p:cNvSpPr>
            <a:spLocks noGrp="1"/>
          </p:cNvSpPr>
          <p:nvPr>
            <p:ph type="pic" sz="quarter" idx="19"/>
          </p:nvPr>
        </p:nvSpPr>
        <p:spPr>
          <a:xfrm>
            <a:off x="4379655" y="2"/>
            <a:ext cx="3907760" cy="3430223"/>
          </a:xfrm>
          <a:prstGeom prst="rect">
            <a:avLst/>
          </a:prstGeom>
          <a:solidFill>
            <a:schemeClr val="accent5"/>
          </a:solidFill>
        </p:spPr>
        <p:txBody>
          <a:bodyPr lIns="0" tIns="0" rIns="0" bIns="720072" anchor="b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0" name="Plassholder for bilde 1"/>
          <p:cNvSpPr>
            <a:spLocks noGrp="1"/>
          </p:cNvSpPr>
          <p:nvPr>
            <p:ph type="pic" sz="quarter" idx="20"/>
          </p:nvPr>
        </p:nvSpPr>
        <p:spPr>
          <a:xfrm>
            <a:off x="8287415" y="3429365"/>
            <a:ext cx="3907760" cy="3430223"/>
          </a:xfrm>
          <a:prstGeom prst="rect">
            <a:avLst/>
          </a:prstGeom>
          <a:solidFill>
            <a:schemeClr val="accent5"/>
          </a:solidFill>
        </p:spPr>
        <p:txBody>
          <a:bodyPr lIns="0" tIns="0" rIns="0" bIns="720072" anchor="b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2" name="Plassholder f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5271057" y="994856"/>
            <a:ext cx="2124957" cy="144051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13" name="Plassholder for tekst 2"/>
          <p:cNvSpPr>
            <a:spLocks noGrp="1"/>
          </p:cNvSpPr>
          <p:nvPr>
            <p:ph type="body" sz="quarter" idx="22" hasCustomPrompt="1"/>
          </p:nvPr>
        </p:nvSpPr>
        <p:spPr>
          <a:xfrm>
            <a:off x="5271056" y="4424650"/>
            <a:ext cx="2124957" cy="144051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</a:lstStyle>
          <a:p>
            <a:pPr lvl="0"/>
            <a:r>
              <a:rPr lang="nb-NO" dirty="0"/>
              <a:t>XX</a:t>
            </a:r>
          </a:p>
        </p:txBody>
      </p:sp>
      <p:sp>
        <p:nvSpPr>
          <p:cNvPr id="14" name="Plassholder for tekst 2"/>
          <p:cNvSpPr>
            <a:spLocks noGrp="1"/>
          </p:cNvSpPr>
          <p:nvPr>
            <p:ph type="body" sz="quarter" idx="23" hasCustomPrompt="1"/>
          </p:nvPr>
        </p:nvSpPr>
        <p:spPr>
          <a:xfrm>
            <a:off x="9178817" y="4424650"/>
            <a:ext cx="2124957" cy="144051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80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</a:lstStyle>
          <a:p>
            <a:pPr lvl="0"/>
            <a:r>
              <a:rPr lang="nb-NO" dirty="0"/>
              <a:t>XX</a:t>
            </a:r>
          </a:p>
        </p:txBody>
      </p:sp>
      <p:cxnSp>
        <p:nvCxnSpPr>
          <p:cNvPr id="8" name="Rett linje 7"/>
          <p:cNvCxnSpPr/>
          <p:nvPr userDrawn="1"/>
        </p:nvCxnSpPr>
        <p:spPr>
          <a:xfrm flipV="1">
            <a:off x="4379654" y="0"/>
            <a:ext cx="0" cy="6859588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71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, title &amp;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"/>
          <p:cNvSpPr>
            <a:spLocks noGrp="1"/>
          </p:cNvSpPr>
          <p:nvPr>
            <p:ph type="pic" sz="quarter" idx="24"/>
          </p:nvPr>
        </p:nvSpPr>
        <p:spPr>
          <a:xfrm>
            <a:off x="1" y="0"/>
            <a:ext cx="4195889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2160216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lt1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cxnSp>
        <p:nvCxnSpPr>
          <p:cNvPr id="8" name="Rett linje 7"/>
          <p:cNvCxnSpPr/>
          <p:nvPr userDrawn="1"/>
        </p:nvCxnSpPr>
        <p:spPr>
          <a:xfrm flipV="1">
            <a:off x="8211698" y="0"/>
            <a:ext cx="0" cy="6859588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ssholder for innhold 6"/>
          <p:cNvSpPr>
            <a:spLocks noGrp="1"/>
          </p:cNvSpPr>
          <p:nvPr>
            <p:ph sz="quarter" idx="25"/>
          </p:nvPr>
        </p:nvSpPr>
        <p:spPr>
          <a:xfrm>
            <a:off x="4195889" y="1"/>
            <a:ext cx="3979793" cy="3430223"/>
          </a:xfrm>
          <a:prstGeom prst="rect">
            <a:avLst/>
          </a:prstGeom>
        </p:spPr>
        <p:txBody>
          <a:bodyPr lIns="0" tIns="0" rIns="0" bIns="720072" anchor="ctr"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9" name="Plassholder for innhold 8"/>
          <p:cNvSpPr>
            <a:spLocks noGrp="1"/>
          </p:cNvSpPr>
          <p:nvPr>
            <p:ph sz="quarter" idx="26"/>
          </p:nvPr>
        </p:nvSpPr>
        <p:spPr>
          <a:xfrm>
            <a:off x="8215382" y="3429365"/>
            <a:ext cx="3979793" cy="3430223"/>
          </a:xfrm>
          <a:prstGeom prst="rect">
            <a:avLst/>
          </a:prstGeom>
        </p:spPr>
        <p:txBody>
          <a:bodyPr lIns="0" tIns="0" rIns="0" bIns="720072" anchor="ctr"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7" name="Plassholder for innhold 6"/>
          <p:cNvSpPr>
            <a:spLocks noGrp="1"/>
          </p:cNvSpPr>
          <p:nvPr>
            <p:ph sz="quarter" idx="27"/>
          </p:nvPr>
        </p:nvSpPr>
        <p:spPr>
          <a:xfrm>
            <a:off x="4195889" y="3430224"/>
            <a:ext cx="3979793" cy="3430223"/>
          </a:xfrm>
          <a:prstGeom prst="rect">
            <a:avLst/>
          </a:prstGeom>
        </p:spPr>
        <p:txBody>
          <a:bodyPr lIns="0" tIns="0" rIns="0" bIns="720072" anchor="ctr"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9" name="Plassholder for innhold 8"/>
          <p:cNvSpPr>
            <a:spLocks noGrp="1"/>
          </p:cNvSpPr>
          <p:nvPr>
            <p:ph sz="quarter" idx="28"/>
          </p:nvPr>
        </p:nvSpPr>
        <p:spPr>
          <a:xfrm>
            <a:off x="8215382" y="1"/>
            <a:ext cx="3979793" cy="3430223"/>
          </a:xfrm>
          <a:prstGeom prst="rect">
            <a:avLst/>
          </a:prstGeom>
        </p:spPr>
        <p:txBody>
          <a:bodyPr lIns="0" tIns="0" rIns="0" bIns="720072" anchor="ctr"/>
          <a:lstStyle>
            <a:lvl1pPr algn="ctr">
              <a:defRPr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cxnSp>
        <p:nvCxnSpPr>
          <p:cNvPr id="20" name="Rett linje 19"/>
          <p:cNvCxnSpPr>
            <a:cxnSpLocks/>
          </p:cNvCxnSpPr>
          <p:nvPr userDrawn="1"/>
        </p:nvCxnSpPr>
        <p:spPr>
          <a:xfrm>
            <a:off x="4195889" y="3417072"/>
            <a:ext cx="7999285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631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66301" y="2520898"/>
            <a:ext cx="5222352" cy="3376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338855" y="2520898"/>
            <a:ext cx="5222352" cy="3376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66301" y="2520899"/>
            <a:ext cx="5222352" cy="33831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59" indent="0">
              <a:buNone/>
              <a:defRPr sz="1600" b="1"/>
            </a:lvl8pPr>
            <a:lvl9pPr marL="365778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66301" y="2877218"/>
            <a:ext cx="5222352" cy="301988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338855" y="2520898"/>
            <a:ext cx="5222352" cy="33831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</a:defRPr>
            </a:lvl1pPr>
            <a:lvl2pPr marL="457222" indent="0">
              <a:buNone/>
              <a:defRPr sz="2000" b="1"/>
            </a:lvl2pPr>
            <a:lvl3pPr marL="914445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59" indent="0">
              <a:buNone/>
              <a:defRPr sz="1600" b="1"/>
            </a:lvl8pPr>
            <a:lvl9pPr marL="365778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338855" y="2859210"/>
            <a:ext cx="5222352" cy="303789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1"/>
          <p:cNvSpPr>
            <a:spLocks noGrp="1"/>
          </p:cNvSpPr>
          <p:nvPr>
            <p:ph type="pic" sz="quarter" idx="19" hasCustomPrompt="1"/>
          </p:nvPr>
        </p:nvSpPr>
        <p:spPr>
          <a:xfrm>
            <a:off x="1" y="0"/>
            <a:ext cx="12195175" cy="6859588"/>
          </a:xfrm>
          <a:prstGeom prst="rect">
            <a:avLst/>
          </a:prstGeom>
          <a:solidFill>
            <a:schemeClr val="accent5"/>
          </a:solidFill>
        </p:spPr>
        <p:txBody>
          <a:bodyPr lIns="0" tIns="1800180" rIns="0" bIns="0" anchor="t" anchorCtr="1"/>
          <a:lstStyle>
            <a:lvl1pPr marL="0" indent="0">
              <a:buNone/>
              <a:defRPr sz="1800"/>
            </a:lvl1pPr>
          </a:lstStyle>
          <a:p>
            <a:r>
              <a:rPr lang="nb-NO" dirty="0"/>
              <a:t>Bruk knappen i menyen for å sette inn bilde</a:t>
            </a:r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4448003" y="2736977"/>
            <a:ext cx="3318835" cy="16295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 dirty="0"/>
              <a:t> </a:t>
            </a:r>
          </a:p>
        </p:txBody>
      </p:sp>
      <p:sp>
        <p:nvSpPr>
          <p:cNvPr id="4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55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noColor"/>
          <p:cNvSpPr/>
          <p:nvPr userDrawn="1"/>
        </p:nvSpPr>
        <p:spPr>
          <a:xfrm>
            <a:off x="5839570" y="511555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5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slide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8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5175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0244" y="2441671"/>
            <a:ext cx="5222352" cy="180064"/>
          </a:xfrm>
        </p:spPr>
        <p:txBody>
          <a:bodyPr>
            <a:normAutofit/>
          </a:bodyPr>
          <a:lstStyle>
            <a:lvl1pPr marL="0" indent="0">
              <a:buNone/>
              <a:defRPr sz="1100" cap="all" baseline="0">
                <a:solidFill>
                  <a:schemeClr val="lt1"/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 hasCustomPrompt="1"/>
          </p:nvPr>
        </p:nvSpPr>
        <p:spPr>
          <a:xfrm>
            <a:off x="540244" y="2890030"/>
            <a:ext cx="5222352" cy="2720684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7500">
                <a:solidFill>
                  <a:schemeClr val="lt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8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66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8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5175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40243" y="2441671"/>
            <a:ext cx="9364218" cy="180064"/>
          </a:xfrm>
        </p:spPr>
        <p:txBody>
          <a:bodyPr>
            <a:normAutofit/>
          </a:bodyPr>
          <a:lstStyle>
            <a:lvl1pPr marL="0" indent="0">
              <a:buNone/>
              <a:defRPr sz="1100" cap="all" baseline="0">
                <a:solidFill>
                  <a:schemeClr val="lt1"/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6"/>
          <p:cNvSpPr>
            <a:spLocks noGrp="1"/>
          </p:cNvSpPr>
          <p:nvPr>
            <p:ph type="title"/>
          </p:nvPr>
        </p:nvSpPr>
        <p:spPr>
          <a:xfrm>
            <a:off x="540243" y="2890030"/>
            <a:ext cx="9364218" cy="2720684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7500" cap="none" baseline="0">
                <a:solidFill>
                  <a:schemeClr val="l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8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8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192364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86219" y="4069451"/>
            <a:ext cx="3241460" cy="1674597"/>
          </a:xfr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lt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7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lt1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9" name="Plassholder for tekst 8"/>
          <p:cNvSpPr>
            <a:spLocks noGrp="1"/>
          </p:cNvSpPr>
          <p:nvPr>
            <p:ph type="body" sz="quarter" idx="15"/>
          </p:nvPr>
        </p:nvSpPr>
        <p:spPr>
          <a:xfrm>
            <a:off x="4851386" y="1001719"/>
            <a:ext cx="6690013" cy="50406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1080108">
              <a:lnSpc>
                <a:spcPct val="120000"/>
              </a:lnSpc>
              <a:spcBef>
                <a:spcPts val="1000"/>
              </a:spcBef>
              <a:spcAft>
                <a:spcPts val="750"/>
              </a:spcAft>
              <a:buSzPct val="120000"/>
              <a:buFont typeface="+mj-lt"/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82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,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8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192364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86219" y="4069451"/>
            <a:ext cx="3241460" cy="1674597"/>
          </a:xfr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lt1"/>
                </a:solidFill>
              </a:defRPr>
            </a:lvl1pPr>
          </a:lstStyle>
          <a:p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5222352" y="1314469"/>
            <a:ext cx="5042271" cy="43215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1" name="noColor"/>
          <p:cNvSpPr/>
          <p:nvPr userDrawn="1"/>
        </p:nvSpPr>
        <p:spPr>
          <a:xfrm>
            <a:off x="5763345" y="435337"/>
            <a:ext cx="142535" cy="8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5" tIns="22863" rIns="45725" bIns="22863" rtlCol="0" anchor="ctr"/>
          <a:lstStyle>
            <a:defPPr>
              <a:defRPr lang="nb-NO"/>
            </a:defPPr>
            <a:lvl1pPr marL="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2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, 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8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192364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4844181" y="3151124"/>
            <a:ext cx="6663001" cy="261093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486219" y="4069450"/>
            <a:ext cx="3241460" cy="11082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9" name="Tittel 18"/>
          <p:cNvSpPr>
            <a:spLocks noGrp="1"/>
          </p:cNvSpPr>
          <p:nvPr>
            <p:ph type="title"/>
          </p:nvPr>
        </p:nvSpPr>
        <p:spPr>
          <a:xfrm>
            <a:off x="4844181" y="597356"/>
            <a:ext cx="6663001" cy="657357"/>
          </a:xfrm>
          <a:noFill/>
        </p:spPr>
        <p:txBody>
          <a:bodyPr bIns="270000">
            <a:spAutoFit/>
          </a:bodyPr>
          <a:lstStyle>
            <a:lvl1pPr>
              <a:defRPr sz="25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21" name="Plassholder for tekst 2"/>
          <p:cNvSpPr>
            <a:spLocks noGrp="1"/>
          </p:cNvSpPr>
          <p:nvPr>
            <p:ph type="body" sz="quarter" idx="19"/>
          </p:nvPr>
        </p:nvSpPr>
        <p:spPr>
          <a:xfrm>
            <a:off x="486219" y="5221862"/>
            <a:ext cx="3241460" cy="54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47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, title, sub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8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192364" cy="6860446"/>
          </a:xfrm>
          <a:solidFill>
            <a:schemeClr val="accent5"/>
          </a:solidFill>
        </p:spPr>
        <p:txBody>
          <a:bodyPr tIns="2520252"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4844181" y="3151124"/>
            <a:ext cx="2953330" cy="261093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486219" y="4069450"/>
            <a:ext cx="3241460" cy="11082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19" name="Tittel 18"/>
          <p:cNvSpPr>
            <a:spLocks noGrp="1"/>
          </p:cNvSpPr>
          <p:nvPr>
            <p:ph type="title"/>
          </p:nvPr>
        </p:nvSpPr>
        <p:spPr>
          <a:xfrm>
            <a:off x="4844181" y="597356"/>
            <a:ext cx="6663001" cy="657357"/>
          </a:xfrm>
          <a:noFill/>
        </p:spPr>
        <p:txBody>
          <a:bodyPr bIns="270000">
            <a:spAutoFit/>
          </a:bodyPr>
          <a:lstStyle>
            <a:lvl1pPr>
              <a:defRPr sz="25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20" name="Plassholder for tekst 2"/>
          <p:cNvSpPr>
            <a:spLocks noGrp="1"/>
          </p:cNvSpPr>
          <p:nvPr>
            <p:ph type="body" sz="quarter" idx="18"/>
          </p:nvPr>
        </p:nvSpPr>
        <p:spPr>
          <a:xfrm>
            <a:off x="8553853" y="3151124"/>
            <a:ext cx="2953330" cy="26109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1" name="Plassholder for tekst 2"/>
          <p:cNvSpPr>
            <a:spLocks noGrp="1"/>
          </p:cNvSpPr>
          <p:nvPr>
            <p:ph type="body" sz="quarter" idx="19"/>
          </p:nvPr>
        </p:nvSpPr>
        <p:spPr>
          <a:xfrm>
            <a:off x="486219" y="5221862"/>
            <a:ext cx="3241460" cy="54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>
                <a:solidFill>
                  <a:schemeClr val="l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93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‹#›</a:t>
            </a:fld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6"/>
          </p:nvPr>
        </p:nvSpPr>
        <p:spPr>
          <a:xfrm>
            <a:off x="4844181" y="3151124"/>
            <a:ext cx="2953330" cy="261093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tekst 2"/>
          <p:cNvSpPr>
            <a:spLocks noGrp="1"/>
          </p:cNvSpPr>
          <p:nvPr>
            <p:ph type="body" sz="quarter" idx="17"/>
          </p:nvPr>
        </p:nvSpPr>
        <p:spPr>
          <a:xfrm>
            <a:off x="486219" y="4069450"/>
            <a:ext cx="3241460" cy="167459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buNone/>
              <a:defRPr sz="45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ittel 18"/>
          <p:cNvSpPr>
            <a:spLocks noGrp="1"/>
          </p:cNvSpPr>
          <p:nvPr>
            <p:ph type="title"/>
          </p:nvPr>
        </p:nvSpPr>
        <p:spPr>
          <a:xfrm>
            <a:off x="4844181" y="597356"/>
            <a:ext cx="6663001" cy="657357"/>
          </a:xfrm>
          <a:noFill/>
        </p:spPr>
        <p:txBody>
          <a:bodyPr bIns="270000">
            <a:spAutoFit/>
          </a:bodyPr>
          <a:lstStyle>
            <a:lvl1pPr>
              <a:defRPr sz="25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20" name="Plassholder for tekst 2"/>
          <p:cNvSpPr>
            <a:spLocks noGrp="1"/>
          </p:cNvSpPr>
          <p:nvPr>
            <p:ph type="body" sz="quarter" idx="18"/>
          </p:nvPr>
        </p:nvSpPr>
        <p:spPr>
          <a:xfrm>
            <a:off x="8553853" y="3151124"/>
            <a:ext cx="2953330" cy="261093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1" name="Undertittel 2"/>
          <p:cNvSpPr>
            <a:spLocks noGrp="1"/>
          </p:cNvSpPr>
          <p:nvPr>
            <p:ph type="subTitle" idx="13"/>
          </p:nvPr>
        </p:nvSpPr>
        <p:spPr>
          <a:xfrm>
            <a:off x="486219" y="3774146"/>
            <a:ext cx="3241460" cy="259293"/>
          </a:xfrm>
        </p:spPr>
        <p:txBody>
          <a:bodyPr>
            <a:normAutofit/>
          </a:bodyPr>
          <a:lstStyle>
            <a:lvl1pPr marL="0" indent="0" algn="l">
              <a:buNone/>
              <a:defRPr sz="1100" cap="all" baseline="0">
                <a:solidFill>
                  <a:schemeClr val="tx2"/>
                </a:solidFill>
              </a:defRPr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8" indent="0" algn="ctr">
              <a:buNone/>
              <a:defRPr sz="1600"/>
            </a:lvl7pPr>
            <a:lvl8pPr marL="3200559" indent="0" algn="ctr">
              <a:buNone/>
              <a:defRPr sz="1600"/>
            </a:lvl8pPr>
            <a:lvl9pPr marL="365778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536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66302" y="540193"/>
            <a:ext cx="10894907" cy="6926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66301" y="2520898"/>
            <a:ext cx="10894908" cy="33762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64392" y="6554337"/>
            <a:ext cx="540243" cy="180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31.07.2017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8697" y="6554337"/>
            <a:ext cx="3601622" cy="18006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522237" y="6554337"/>
            <a:ext cx="180081" cy="18006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Strek_rod" hidden="1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1714" cy="7017841"/>
          </a:xfrm>
          <a:prstGeom prst="rect">
            <a:avLst/>
          </a:prstGeom>
        </p:spPr>
      </p:pic>
      <p:pic>
        <p:nvPicPr>
          <p:cNvPr id="8" name="Strek_sort" hidden="1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41714" cy="70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58" r:id="rId4"/>
    <p:sldLayoutId id="2147483659" r:id="rId5"/>
    <p:sldLayoutId id="2147483661" r:id="rId6"/>
    <p:sldLayoutId id="2147483662" r:id="rId7"/>
    <p:sldLayoutId id="2147483660" r:id="rId8"/>
    <p:sldLayoutId id="2147483663" r:id="rId9"/>
    <p:sldLayoutId id="2147483664" r:id="rId10"/>
    <p:sldLayoutId id="2147483650" r:id="rId11"/>
    <p:sldLayoutId id="2147483656" r:id="rId12"/>
    <p:sldLayoutId id="2147483657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52" r:id="rId23"/>
    <p:sldLayoutId id="2147483653" r:id="rId24"/>
    <p:sldLayoutId id="2147483674" r:id="rId25"/>
    <p:sldLayoutId id="2147483654" r:id="rId26"/>
    <p:sldLayoutId id="2147483655" r:id="rId27"/>
  </p:sldLayoutIdLst>
  <p:txStyles>
    <p:titleStyle>
      <a:lvl1pPr algn="l" defTabSz="914445" rtl="0" eaLnBrk="1" latinLnBrk="0" hangingPunct="1">
        <a:lnSpc>
          <a:spcPct val="100000"/>
        </a:lnSpc>
        <a:spcBef>
          <a:spcPct val="0"/>
        </a:spcBef>
        <a:buNone/>
        <a:defRPr sz="4500" b="1" kern="1200" cap="all" baseline="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5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34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58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80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502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725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59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2" algn="l" defTabSz="91444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lvin_Conwa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lvin_Conw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dertit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Itera ukraine 2017</a:t>
            </a:r>
          </a:p>
        </p:txBody>
      </p:sp>
      <p:sp>
        <p:nvSpPr>
          <p:cNvPr id="8" name="Tittel 7"/>
          <p:cNvSpPr>
            <a:spLocks noGrp="1"/>
          </p:cNvSpPr>
          <p:nvPr>
            <p:ph type="title"/>
          </p:nvPr>
        </p:nvSpPr>
        <p:spPr>
          <a:xfrm>
            <a:off x="486217" y="4069451"/>
            <a:ext cx="3667772" cy="1662378"/>
          </a:xfrm>
        </p:spPr>
        <p:txBody>
          <a:bodyPr>
            <a:normAutofit/>
          </a:bodyPr>
          <a:lstStyle/>
          <a:p>
            <a:r>
              <a:rPr lang="nb-NO" sz="4000" dirty="0" err="1" smtClean="0"/>
              <a:t>Async</a:t>
            </a:r>
            <a:r>
              <a:rPr lang="nb-NO" sz="4000" dirty="0" smtClean="0"/>
              <a:t> JAVASCRIPT</a:t>
            </a:r>
            <a:endParaRPr lang="nb-NO" sz="40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17" b="517"/>
          <a:stretch>
            <a:fillRect/>
          </a:stretch>
        </p:blipFill>
        <p:spPr/>
      </p:pic>
      <p:sp>
        <p:nvSpPr>
          <p:cNvPr id="5" name="Undertittel 8"/>
          <p:cNvSpPr txBox="1">
            <a:spLocks/>
          </p:cNvSpPr>
          <p:nvPr/>
        </p:nvSpPr>
        <p:spPr>
          <a:xfrm>
            <a:off x="486218" y="5255161"/>
            <a:ext cx="3241460" cy="259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4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22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45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69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91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114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8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59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2" indent="0" algn="ctr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Oleksandr </a:t>
            </a:r>
            <a:r>
              <a:rPr lang="nb-NO" dirty="0" smtClean="0"/>
              <a:t>SKACHKOV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2263389" y="514414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 smtClean="0"/>
              <a:t>alSkachkov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How to create?</a:t>
            </a:r>
          </a:p>
          <a:p>
            <a:pPr marL="457223" lvl="1" indent="0">
              <a:lnSpc>
                <a:spcPct val="150000"/>
              </a:lnSpc>
              <a:buNone/>
            </a:pPr>
            <a:r>
              <a:rPr lang="en-US" sz="2000" i="1" smtClean="0">
                <a:latin typeface="Arial" panose="020B0604020202020204" pitchFamily="34" charset="0"/>
              </a:rPr>
              <a:t>new Promise()</a:t>
            </a:r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  </a:t>
            </a:r>
            <a:endParaRPr lang="en-US" sz="2400" i="1" dirty="0"/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28" y="2475695"/>
            <a:ext cx="6032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53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How to create?</a:t>
            </a:r>
          </a:p>
          <a:p>
            <a:pPr marL="457223" lvl="1" indent="0">
              <a:lnSpc>
                <a:spcPct val="150000"/>
              </a:lnSpc>
              <a:buNone/>
            </a:pPr>
            <a:r>
              <a:rPr lang="en-US" sz="2000" i="1" smtClean="0">
                <a:latin typeface="Arial" panose="020B0604020202020204" pitchFamily="34" charset="0"/>
              </a:rPr>
              <a:t>new Promise()</a:t>
            </a:r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  </a:t>
            </a:r>
            <a:endParaRPr lang="en-US" sz="2400" i="1" dirty="0"/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7" descr="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4" y="2520898"/>
            <a:ext cx="5519902" cy="2753803"/>
          </a:xfrm>
        </p:spPr>
      </p:pic>
    </p:spTree>
    <p:extLst>
      <p:ext uri="{BB962C8B-B14F-4D97-AF65-F5344CB8AC3E}">
        <p14:creationId xmlns:p14="http://schemas.microsoft.com/office/powerpoint/2010/main" val="273292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How to create?</a:t>
            </a:r>
          </a:p>
          <a:p>
            <a:pPr marL="457223" lvl="1" indent="0">
              <a:lnSpc>
                <a:spcPct val="150000"/>
              </a:lnSpc>
              <a:buNone/>
            </a:pPr>
            <a:r>
              <a:rPr lang="en-US" sz="2000" i="1" smtClean="0">
                <a:latin typeface="Arial" panose="020B0604020202020204" pitchFamily="34" charset="0"/>
              </a:rPr>
              <a:t>new Promise()</a:t>
            </a:r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  </a:t>
            </a:r>
            <a:endParaRPr lang="en-US" sz="2400" i="1" dirty="0"/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7" descr=" 5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84" y="2520898"/>
            <a:ext cx="5519902" cy="2753803"/>
          </a:xfrm>
        </p:spPr>
      </p:pic>
    </p:spTree>
    <p:extLst>
      <p:ext uri="{BB962C8B-B14F-4D97-AF65-F5344CB8AC3E}">
        <p14:creationId xmlns:p14="http://schemas.microsoft.com/office/powerpoint/2010/main" val="8603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How to create?</a:t>
            </a:r>
          </a:p>
          <a:p>
            <a:pPr marL="457223" lvl="1" indent="0">
              <a:lnSpc>
                <a:spcPct val="150000"/>
              </a:lnSpc>
              <a:buNone/>
            </a:pPr>
            <a:r>
              <a:rPr lang="en-US" sz="2000" i="1" smtClean="0">
                <a:latin typeface="Arial" panose="020B0604020202020204" pitchFamily="34" charset="0"/>
              </a:rPr>
              <a:t>new Promise()</a:t>
            </a:r>
          </a:p>
          <a:p>
            <a:pPr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Promise.resolve </a:t>
            </a:r>
          </a:p>
          <a:p>
            <a:pPr>
              <a:lnSpc>
                <a:spcPct val="150000"/>
              </a:lnSpc>
              <a:buChar char=" "/>
            </a:pPr>
            <a:r>
              <a:rPr lang="en-US" sz="2400" i="1" smtClean="0"/>
              <a:t>              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86" y="3669067"/>
            <a:ext cx="75819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7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How to create?</a:t>
            </a:r>
          </a:p>
          <a:p>
            <a:pPr marL="457223" lvl="1" indent="0">
              <a:lnSpc>
                <a:spcPct val="150000"/>
              </a:lnSpc>
              <a:buNone/>
            </a:pPr>
            <a:r>
              <a:rPr lang="en-US" sz="2000" i="1" smtClean="0">
                <a:latin typeface="Arial" panose="020B0604020202020204" pitchFamily="34" charset="0"/>
              </a:rPr>
              <a:t>new Promise()</a:t>
            </a:r>
          </a:p>
          <a:p>
            <a:pPr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Promise.resolve </a:t>
            </a:r>
          </a:p>
          <a:p>
            <a:pPr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Promise.reject</a:t>
            </a:r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36" y="4300434"/>
            <a:ext cx="6756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0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 object has methods:</a:t>
            </a:r>
          </a:p>
          <a:p>
            <a:pPr lvl="1">
              <a:lnSpc>
                <a:spcPct val="150000"/>
              </a:lnSpc>
            </a:pPr>
            <a:r>
              <a:rPr lang="en-US" sz="1800" i="1" smtClean="0">
                <a:latin typeface="Arial" panose="020B0604020202020204" pitchFamily="34" charset="0"/>
              </a:rPr>
              <a:t>then</a:t>
            </a:r>
          </a:p>
          <a:p>
            <a:pPr lvl="1">
              <a:lnSpc>
                <a:spcPct val="150000"/>
              </a:lnSpc>
            </a:pPr>
            <a:r>
              <a:rPr lang="en-US" sz="1800" i="1" smtClean="0">
                <a:latin typeface="Arial" panose="020B0604020202020204" pitchFamily="34" charset="0"/>
              </a:rPr>
              <a:t>catch</a:t>
            </a:r>
          </a:p>
          <a:p>
            <a:pPr lvl="1">
              <a:lnSpc>
                <a:spcPct val="150000"/>
              </a:lnSpc>
              <a:buChar char=" "/>
            </a:pPr>
            <a:r>
              <a:rPr lang="en-US" sz="1800" i="1" smtClean="0"/>
              <a:t>               </a:t>
            </a:r>
            <a:endParaRPr lang="en-US" sz="1800" i="1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224589"/>
            <a:ext cx="5638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 object has methods:</a:t>
            </a:r>
          </a:p>
          <a:p>
            <a:pPr lvl="1">
              <a:lnSpc>
                <a:spcPct val="150000"/>
              </a:lnSpc>
            </a:pPr>
            <a:r>
              <a:rPr lang="en-US" sz="1800" i="1" smtClean="0">
                <a:latin typeface="Arial" panose="020B0604020202020204" pitchFamily="34" charset="0"/>
              </a:rPr>
              <a:t>then</a:t>
            </a:r>
          </a:p>
          <a:p>
            <a:pPr lvl="1">
              <a:lnSpc>
                <a:spcPct val="150000"/>
              </a:lnSpc>
            </a:pPr>
            <a:r>
              <a:rPr lang="en-US" sz="1800" i="1" smtClean="0">
                <a:latin typeface="Arial" panose="020B0604020202020204" pitchFamily="34" charset="0"/>
              </a:rPr>
              <a:t>catch</a:t>
            </a:r>
          </a:p>
          <a:p>
            <a:pPr lvl="1">
              <a:lnSpc>
                <a:spcPct val="150000"/>
              </a:lnSpc>
            </a:pPr>
            <a:r>
              <a:rPr lang="en-US" sz="1800" i="1" smtClean="0">
                <a:latin typeface="Arial" panose="020B0604020202020204" pitchFamily="34" charset="0"/>
              </a:rPr>
              <a:t>finally - soon</a:t>
            </a:r>
            <a:endParaRPr lang="en-US" sz="1800" i="1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4180796"/>
            <a:ext cx="7924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with Promises</a:t>
            </a:r>
            <a:endParaRPr lang="en-US" dirty="0"/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smtClean="0">
                <a:latin typeface="Arial" panose="020B0604020202020204" pitchFamily="34" charset="0"/>
              </a:rPr>
              <a:t>Flow with promises:</a:t>
            </a:r>
          </a:p>
          <a:p>
            <a:pPr lvl="1"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Promise.all</a:t>
            </a:r>
            <a:endParaRPr lang="en-US" sz="2400" smtClean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buChar char=" "/>
            </a:pPr>
            <a:r>
              <a:rPr lang="en-US" sz="2400" i="1" smtClean="0"/>
              <a:t>            </a:t>
            </a:r>
            <a:endParaRPr lang="en-US" sz="2400" i="1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92" y="726679"/>
            <a:ext cx="4767756" cy="58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with Promises</a:t>
            </a:r>
            <a:endParaRPr lang="en-US" dirty="0"/>
          </a:p>
        </p:txBody>
      </p:sp>
      <p:sp>
        <p:nvSpPr>
          <p:cNvPr id="3" name="Tex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smtClean="0">
                <a:latin typeface="Arial" panose="020B0604020202020204" pitchFamily="34" charset="0"/>
              </a:rPr>
              <a:t>Flow with promises:</a:t>
            </a:r>
          </a:p>
          <a:p>
            <a:pPr lvl="1"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Promise.all</a:t>
            </a:r>
            <a:endParaRPr lang="en-US" sz="2400" smtClean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i="1" smtClean="0">
                <a:latin typeface="Arial" panose="020B0604020202020204" pitchFamily="34" charset="0"/>
              </a:rPr>
              <a:t>Promise.race</a:t>
            </a:r>
            <a:endParaRPr lang="en-US" sz="2400" i="1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10" y="726679"/>
            <a:ext cx="5086464" cy="40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</a:t>
            </a:r>
            <a:r>
              <a:rPr lang="en-US" dirty="0" smtClean="0"/>
              <a:t>promise?</a:t>
            </a:r>
            <a:endParaRPr lang="en-US" dirty="0"/>
          </a:p>
        </p:txBody>
      </p:sp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 descr="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-111"/>
          <a:stretch/>
        </p:blipFill>
        <p:spPr>
          <a:xfrm>
            <a:off x="666301" y="2567760"/>
            <a:ext cx="10955440" cy="3936724"/>
          </a:xfrm>
          <a:prstGeom prst="rect">
            <a:avLst/>
          </a:prstGeom>
        </p:spPr>
      </p:pic>
      <p:sp>
        <p:nvSpPr>
          <p:cNvPr id="5" name="Rectangle 4" descr=" 18"/>
          <p:cNvSpPr/>
          <p:nvPr/>
        </p:nvSpPr>
        <p:spPr>
          <a:xfrm>
            <a:off x="818700" y="211277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Global support 77%</a:t>
            </a:r>
            <a:endParaRPr lang="en-US" dirty="0"/>
          </a:p>
        </p:txBody>
      </p:sp>
      <p:sp>
        <p:nvSpPr>
          <p:cNvPr id="4" name="Rectangle 3" descr=" 6"/>
          <p:cNvSpPr/>
          <p:nvPr/>
        </p:nvSpPr>
        <p:spPr>
          <a:xfrm>
            <a:off x="818701" y="1743446"/>
            <a:ext cx="135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 we can</a:t>
            </a:r>
          </a:p>
        </p:txBody>
      </p:sp>
    </p:spTree>
    <p:extLst>
      <p:ext uri="{BB962C8B-B14F-4D97-AF65-F5344CB8AC3E}">
        <p14:creationId xmlns:p14="http://schemas.microsoft.com/office/powerpoint/2010/main" val="204319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 6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2897" r="22897"/>
          <a:stretch>
            <a:fillRect/>
          </a:stretch>
        </p:blipFill>
        <p:spPr/>
      </p:pic>
      <p:sp>
        <p:nvSpPr>
          <p:cNvPr id="5" name="Text Placeholder 4" descr=" 5"/>
          <p:cNvSpPr>
            <a:spLocks noGrp="1"/>
          </p:cNvSpPr>
          <p:nvPr>
            <p:ph type="body" sz="quarter" idx="16"/>
          </p:nvPr>
        </p:nvSpPr>
        <p:spPr>
          <a:xfrm>
            <a:off x="4844181" y="3151124"/>
            <a:ext cx="6663001" cy="26109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</a:rPr>
              <a:t>callbacks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</a:rPr>
              <a:t>promises</a:t>
            </a:r>
            <a:r>
              <a:rPr lang="en-US" sz="2000" smtClean="0">
                <a:latin typeface="Arial" panose="020B0604020202020204" pitchFamily="34" charset="0"/>
              </a:rPr>
              <a:t>  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</a:rPr>
              <a:t>async function</a:t>
            </a:r>
            <a:r>
              <a:rPr lang="en-US" sz="2000" smtClean="0">
                <a:latin typeface="Arial" panose="020B0604020202020204" pitchFamily="34" charset="0"/>
              </a:rPr>
              <a:t>  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latin typeface="Arial" panose="020B0604020202020204" pitchFamily="34" charset="0"/>
              </a:rPr>
              <a:t>async generator</a:t>
            </a:r>
            <a:endParaRPr lang="en-US" dirty="0"/>
          </a:p>
        </p:txBody>
      </p:sp>
      <p:sp>
        <p:nvSpPr>
          <p:cNvPr id="2" name="Text Placeholder 1" descr="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 descr=" 3"/>
          <p:cNvSpPr>
            <a:spLocks noGrp="1"/>
          </p:cNvSpPr>
          <p:nvPr>
            <p:ph type="title"/>
          </p:nvPr>
        </p:nvSpPr>
        <p:spPr>
          <a:xfrm>
            <a:off x="4844181" y="597356"/>
            <a:ext cx="6663001" cy="934356"/>
          </a:xfrm>
        </p:spPr>
        <p:txBody>
          <a:bodyPr/>
          <a:lstStyle/>
          <a:p>
            <a:r>
              <a:rPr lang="nb-NO" dirty="0" err="1" smtClean="0"/>
              <a:t>Async</a:t>
            </a:r>
            <a:r>
              <a:rPr lang="nb-NO" dirty="0" smtClean="0"/>
              <a:t> </a:t>
            </a:r>
            <a:r>
              <a:rPr lang="nb-NO" dirty="0" err="1" smtClean="0"/>
              <a:t>Javascript</a:t>
            </a: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/>
              <a:t>Journey from </a:t>
            </a:r>
            <a:r>
              <a:rPr lang="nb-NO" sz="1800" dirty="0" err="1" smtClean="0"/>
              <a:t>callback</a:t>
            </a:r>
            <a:r>
              <a:rPr lang="nb-NO" sz="1800" dirty="0" smtClean="0"/>
              <a:t> to </a:t>
            </a:r>
            <a:r>
              <a:rPr lang="nb-NO" sz="1800" dirty="0" err="1" smtClean="0"/>
              <a:t>async</a:t>
            </a:r>
            <a:r>
              <a:rPr lang="nb-NO" sz="1800" dirty="0" smtClean="0"/>
              <a:t> generator </a:t>
            </a:r>
            <a:endParaRPr lang="uk-UA" sz="1800" dirty="0"/>
          </a:p>
        </p:txBody>
      </p:sp>
      <p:sp>
        <p:nvSpPr>
          <p:cNvPr id="7" name="Text Placeholder 6" descr="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 descr=" 4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har char=" "/>
            </a:pPr>
            <a:r>
              <a:rPr lang="en-US" sz="2400" smtClean="0"/>
              <a:t>          </a:t>
            </a:r>
            <a:r>
              <a:rPr lang="mr-IN" sz="2400" smtClean="0"/>
              <a:t> </a:t>
            </a:r>
            <a:r>
              <a:rPr lang="en-US" sz="2400" smtClean="0"/>
              <a:t>               </a:t>
            </a:r>
            <a:endParaRPr lang="en-US" sz="2400" dirty="0"/>
          </a:p>
          <a:p>
            <a:pPr>
              <a:lnSpc>
                <a:spcPct val="150000"/>
              </a:lnSpc>
              <a:buChar char=" "/>
            </a:pPr>
            <a:r>
              <a:rPr lang="en-US" sz="2400" smtClean="0"/>
              <a:t>         </a:t>
            </a:r>
            <a:endParaRPr lang="en-US" sz="2400" dirty="0"/>
          </a:p>
          <a:p>
            <a:pPr lvl="1">
              <a:lnSpc>
                <a:spcPct val="150000"/>
              </a:lnSpc>
              <a:buChar char=" "/>
            </a:pPr>
            <a:r>
              <a:rPr lang="en-US" smtClean="0"/>
              <a:t>                        </a:t>
            </a:r>
            <a:r>
              <a:rPr lang="en-US" smtClean="0">
                <a:hlinkClick r:id="rId3" tooltip="Melvin Conway"/>
              </a:rPr>
              <a:t>            </a:t>
            </a:r>
            <a:r>
              <a:rPr lang="en-US" smtClean="0"/>
              <a:t>         </a:t>
            </a:r>
            <a:endParaRPr lang="en-US" dirty="0"/>
          </a:p>
          <a:p>
            <a:pPr>
              <a:lnSpc>
                <a:spcPct val="150000"/>
              </a:lnSpc>
              <a:buChar char=" "/>
            </a:pPr>
            <a:r>
              <a:rPr lang="en-US" sz="2400" smtClean="0"/>
              <a:t>                                   </a:t>
            </a:r>
            <a:br>
              <a:rPr lang="en-US" sz="2400" smtClean="0"/>
            </a:br>
            <a:r>
              <a:rPr lang="en-US" sz="2400" smtClean="0"/>
              <a:t>                              </a:t>
            </a:r>
            <a:br>
              <a:rPr lang="en-US" sz="2400" smtClean="0"/>
            </a:br>
            <a:r>
              <a:rPr lang="en-US" sz="2400" smtClean="0"/>
              <a:t>             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Text Placeholder 4" descr="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 descr=" 7"/>
          <p:cNvSpPr txBox="1">
            <a:spLocks/>
          </p:cNvSpPr>
          <p:nvPr/>
        </p:nvSpPr>
        <p:spPr>
          <a:xfrm>
            <a:off x="666300" y="540193"/>
            <a:ext cx="10894907" cy="965134"/>
          </a:xfrm>
          <a:prstGeom prst="rect">
            <a:avLst/>
          </a:prstGeom>
          <a:noFill/>
        </p:spPr>
        <p:txBody>
          <a:bodyPr vert="horz" lIns="0" tIns="0" rIns="0" bIns="270000" rtlCol="0" anchor="t" anchorCtr="0">
            <a:spAutoFit/>
          </a:bodyPr>
          <a:lstStyle>
            <a:lvl1pPr algn="l" defTabSz="9144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Can We Make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4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 descr=" 2"/>
          <p:cNvSpPr txBox="1">
            <a:spLocks/>
          </p:cNvSpPr>
          <p:nvPr/>
        </p:nvSpPr>
        <p:spPr>
          <a:xfrm>
            <a:off x="666302" y="540193"/>
            <a:ext cx="10894907" cy="965134"/>
          </a:xfrm>
          <a:prstGeom prst="rect">
            <a:avLst/>
          </a:prstGeom>
          <a:noFill/>
        </p:spPr>
        <p:txBody>
          <a:bodyPr vert="horz" lIns="0" tIns="0" rIns="0" bIns="270000" rtlCol="0" anchor="t" anchorCtr="0">
            <a:spAutoFit/>
          </a:bodyPr>
          <a:lstStyle>
            <a:lvl1pPr algn="l" defTabSz="91444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ASYNC FUNCTION</a:t>
            </a:r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Coroutine </a:t>
            </a:r>
            <a:r>
              <a:rPr lang="mr-IN" sz="2400" smtClean="0">
                <a:latin typeface="Arial" panose="020B0604020202020204" pitchFamily="34" charset="0"/>
              </a:rPr>
              <a:t>–</a:t>
            </a:r>
            <a:r>
              <a:rPr lang="en-US" sz="2400" smtClean="0">
                <a:latin typeface="Arial" panose="020B0604020202020204" pitchFamily="34" charset="0"/>
              </a:rPr>
              <a:t> async function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History: </a:t>
            </a:r>
          </a:p>
          <a:p>
            <a:pPr lvl="1"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</a:rPr>
              <a:t>Coroutine is coined by  </a:t>
            </a:r>
            <a:r>
              <a:rPr lang="en-US" smtClean="0">
                <a:latin typeface="Arial" panose="020B0604020202020204" pitchFamily="34" charset="0"/>
                <a:hlinkClick r:id="rId3" tooltip="Melvin Conway"/>
              </a:rPr>
              <a:t>Melvin Conwa</a:t>
            </a:r>
            <a:r>
              <a:rPr lang="en-US" smtClean="0">
                <a:latin typeface="Arial" panose="020B0604020202020204" pitchFamily="34" charset="0"/>
              </a:rPr>
              <a:t>y in 1958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Inspired by C#/F#, started in 2014 by Luke Hoban and finished by Brian Terlson.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Text Placeholder 4" descr="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325" y="1629362"/>
            <a:ext cx="4318696" cy="20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Analogs</a:t>
            </a:r>
          </a:p>
          <a:p>
            <a:pPr lvl="1">
              <a:lnSpc>
                <a:spcPct val="150000"/>
              </a:lnSpc>
            </a:pPr>
            <a:r>
              <a:rPr lang="en-US" sz="2400" dirty="0" err="1"/>
              <a:t>.Net</a:t>
            </a:r>
            <a:r>
              <a:rPr lang="en-US" sz="2400" dirty="0"/>
              <a:t> - C# </a:t>
            </a:r>
            <a:r>
              <a:rPr lang="en-US" sz="2400" dirty="0" err="1"/>
              <a:t>Async</a:t>
            </a:r>
            <a:r>
              <a:rPr lang="en-US" sz="2400" dirty="0"/>
              <a:t> function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Java </a:t>
            </a:r>
            <a:r>
              <a:rPr lang="mr-IN" sz="2400" dirty="0"/>
              <a:t>–</a:t>
            </a:r>
            <a:r>
              <a:rPr lang="en-US" sz="2400" dirty="0"/>
              <a:t> Spring (directive @</a:t>
            </a:r>
            <a:r>
              <a:rPr lang="en-US" sz="2400" dirty="0" err="1"/>
              <a:t>Async</a:t>
            </a:r>
            <a:r>
              <a:rPr lang="en-US" sz="2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C++ - different approaches on is </a:t>
            </a:r>
            <a:r>
              <a:rPr lang="en-US" sz="2400" b="1" dirty="0" err="1"/>
              <a:t>std</a:t>
            </a:r>
            <a:r>
              <a:rPr lang="en-US" sz="2400" b="1" dirty="0"/>
              <a:t>::</a:t>
            </a:r>
            <a:r>
              <a:rPr lang="en-US" sz="2400" b="1" dirty="0" err="1"/>
              <a:t>async</a:t>
            </a:r>
            <a:r>
              <a:rPr lang="en-US" sz="2400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 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async</a:t>
            </a:r>
            <a:r>
              <a:rPr lang="en-US" sz="2400" dirty="0"/>
              <a:t> function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async</a:t>
            </a:r>
            <a:r>
              <a:rPr lang="en-US" sz="2400" dirty="0"/>
              <a:t>/await </a:t>
            </a:r>
            <a:r>
              <a:rPr lang="en-US" sz="2400" dirty="0" smtClean="0"/>
              <a:t>keyword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async</a:t>
            </a:r>
            <a:r>
              <a:rPr lang="en-US" sz="2400" dirty="0"/>
              <a:t> function always returns </a:t>
            </a:r>
            <a:r>
              <a:rPr lang="en-US" sz="2400" i="1" dirty="0"/>
              <a:t>Promise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" y="4170363"/>
            <a:ext cx="7885271" cy="249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3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000" dirty="0"/>
              <a:t>ASYNC</a:t>
            </a:r>
            <a:r>
              <a:rPr lang="en-US" dirty="0" smtClean="0"/>
              <a:t> </a:t>
            </a:r>
            <a:r>
              <a:rPr lang="en-US" sz="5000" dirty="0"/>
              <a:t>FUNCTION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async</a:t>
            </a:r>
            <a:r>
              <a:rPr lang="en-US" sz="2400" dirty="0" smtClean="0"/>
              <a:t> </a:t>
            </a:r>
            <a:r>
              <a:rPr lang="en-US" sz="2400" dirty="0"/>
              <a:t>arrow </a:t>
            </a:r>
            <a:r>
              <a:rPr lang="en-US" sz="2400" dirty="0" smtClean="0"/>
              <a:t>function</a:t>
            </a:r>
          </a:p>
          <a:p>
            <a:endParaRPr lang="en-US" sz="2400" dirty="0"/>
          </a:p>
          <a:p>
            <a:r>
              <a:rPr lang="en-US" sz="2400" dirty="0" err="1" smtClean="0"/>
              <a:t>async</a:t>
            </a:r>
            <a:r>
              <a:rPr lang="en-US" sz="2400" dirty="0" smtClean="0"/>
              <a:t> </a:t>
            </a:r>
            <a:r>
              <a:rPr lang="en-US" sz="2400" dirty="0"/>
              <a:t>method in class</a:t>
            </a:r>
          </a:p>
          <a:p>
            <a:endParaRPr lang="en-US" sz="2400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" y="3027295"/>
            <a:ext cx="3922712" cy="292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1" y="3826269"/>
            <a:ext cx="4724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 FUNCTION</a:t>
            </a:r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Throw exception in </a:t>
            </a:r>
            <a:r>
              <a:rPr lang="en-US" sz="2400" dirty="0" err="1"/>
              <a:t>async</a:t>
            </a:r>
            <a:r>
              <a:rPr lang="en-US" sz="2400" dirty="0"/>
              <a:t> </a:t>
            </a:r>
            <a:r>
              <a:rPr lang="en-US" sz="2400" dirty="0" smtClean="0"/>
              <a:t>function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</a:p>
          <a:p>
            <a:pPr marL="0" indent="0">
              <a:buNone/>
            </a:pPr>
            <a:r>
              <a:rPr lang="en-US" sz="2400" dirty="0" smtClean="0"/>
              <a:t>    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 descr=" 3"/>
          <p:cNvSpPr txBox="1"/>
          <p:nvPr/>
        </p:nvSpPr>
        <p:spPr>
          <a:xfrm>
            <a:off x="3747752" y="2678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12" y="2520898"/>
            <a:ext cx="5156200" cy="2857500"/>
          </a:xfrm>
          <a:prstGeom prst="rect">
            <a:avLst/>
          </a:prstGeom>
        </p:spPr>
      </p:pic>
      <p:sp>
        <p:nvSpPr>
          <p:cNvPr id="5" name="Rectangle 4" descr=" 6"/>
          <p:cNvSpPr/>
          <p:nvPr/>
        </p:nvSpPr>
        <p:spPr>
          <a:xfrm>
            <a:off x="802174" y="2987788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reject in await</a:t>
            </a:r>
          </a:p>
        </p:txBody>
      </p:sp>
    </p:spTree>
    <p:extLst>
      <p:ext uri="{BB962C8B-B14F-4D97-AF65-F5344CB8AC3E}">
        <p14:creationId xmlns:p14="http://schemas.microsoft.com/office/powerpoint/2010/main" val="171652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 FUNCTION</a:t>
            </a:r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Throw exception in </a:t>
            </a:r>
            <a:r>
              <a:rPr lang="en-US" sz="2400" dirty="0" err="1"/>
              <a:t>async</a:t>
            </a:r>
            <a:r>
              <a:rPr lang="en-US" sz="2400" dirty="0"/>
              <a:t> </a:t>
            </a:r>
            <a:r>
              <a:rPr lang="en-US" sz="2400" dirty="0" smtClean="0"/>
              <a:t>function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</a:p>
          <a:p>
            <a:pPr marL="0" indent="0">
              <a:buNone/>
            </a:pPr>
            <a:r>
              <a:rPr lang="en-US" sz="2400" dirty="0" smtClean="0"/>
              <a:t>    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 descr=" 3"/>
          <p:cNvSpPr txBox="1"/>
          <p:nvPr/>
        </p:nvSpPr>
        <p:spPr>
          <a:xfrm>
            <a:off x="3747752" y="2678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28" y="1764544"/>
            <a:ext cx="6061054" cy="4756094"/>
          </a:xfrm>
          <a:prstGeom prst="rect">
            <a:avLst/>
          </a:prstGeom>
        </p:spPr>
      </p:pic>
      <p:sp>
        <p:nvSpPr>
          <p:cNvPr id="5" name="Rectangle 4" descr=" 6"/>
          <p:cNvSpPr/>
          <p:nvPr/>
        </p:nvSpPr>
        <p:spPr>
          <a:xfrm>
            <a:off x="802174" y="2987788"/>
            <a:ext cx="1752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reject in await</a:t>
            </a:r>
          </a:p>
        </p:txBody>
      </p:sp>
      <p:sp>
        <p:nvSpPr>
          <p:cNvPr id="6" name="Rectangle 5" descr=" 7"/>
          <p:cNvSpPr/>
          <p:nvPr/>
        </p:nvSpPr>
        <p:spPr>
          <a:xfrm>
            <a:off x="708729" y="3504017"/>
            <a:ext cx="3381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2000" dirty="0"/>
              <a:t>can be handled by try/catch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6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Function ASYNC FUNCTION?</a:t>
            </a:r>
            <a:endParaRPr lang="en-US" dirty="0"/>
          </a:p>
        </p:txBody>
      </p:sp>
      <p:pic>
        <p:nvPicPr>
          <p:cNvPr id="9" name="Content Placeholder 2" descr="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2" y="4633584"/>
            <a:ext cx="3763587" cy="1214060"/>
          </a:xfrm>
          <a:prstGeom prst="rect">
            <a:avLst/>
          </a:prstGeom>
        </p:spPr>
      </p:pic>
      <p:pic>
        <p:nvPicPr>
          <p:cNvPr id="7" name="Picture 6" descr="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3" y="2393334"/>
            <a:ext cx="3530600" cy="1485900"/>
          </a:xfrm>
          <a:prstGeom prst="rect">
            <a:avLst/>
          </a:prstGeom>
        </p:spPr>
      </p:pic>
      <p:sp>
        <p:nvSpPr>
          <p:cNvPr id="4" name="TextBox 3" descr=" 6"/>
          <p:cNvSpPr txBox="1"/>
          <p:nvPr/>
        </p:nvSpPr>
        <p:spPr>
          <a:xfrm>
            <a:off x="775873" y="198046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typeof</a:t>
            </a:r>
            <a:r>
              <a:rPr lang="en-US" dirty="0" smtClean="0"/>
              <a:t> or </a:t>
            </a:r>
            <a:r>
              <a:rPr lang="en-US" dirty="0" err="1" smtClean="0"/>
              <a:t>toString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TextBox 7" descr=" 7"/>
          <p:cNvSpPr txBox="1"/>
          <p:nvPr/>
        </p:nvSpPr>
        <p:spPr>
          <a:xfrm>
            <a:off x="775873" y="4071743"/>
            <a:ext cx="75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Symbol.toStringTag</a:t>
            </a:r>
            <a:r>
              <a:rPr lang="en-US" dirty="0" smtClean="0"/>
              <a:t> and </a:t>
            </a:r>
            <a:r>
              <a:rPr lang="en-US" dirty="0" err="1" smtClean="0"/>
              <a:t>Object.prototype.toString.call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 descr=" 8"/>
          <p:cNvSpPr txBox="1"/>
          <p:nvPr/>
        </p:nvSpPr>
        <p:spPr>
          <a:xfrm>
            <a:off x="2669982" y="197647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0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 With ASYNC FUNCTION</a:t>
            </a:r>
            <a:endParaRPr lang="en-US" dirty="0"/>
          </a:p>
        </p:txBody>
      </p:sp>
      <p:pic>
        <p:nvPicPr>
          <p:cNvPr id="5" name="Picture 4" descr="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97" y="1457006"/>
            <a:ext cx="7773811" cy="5402582"/>
          </a:xfrm>
          <a:prstGeom prst="rect">
            <a:avLst/>
          </a:prstGeom>
        </p:spPr>
      </p:pic>
      <p:sp>
        <p:nvSpPr>
          <p:cNvPr id="4" name="TextBox 3" descr=" 12"/>
          <p:cNvSpPr txBox="1"/>
          <p:nvPr/>
        </p:nvSpPr>
        <p:spPr>
          <a:xfrm>
            <a:off x="1253067" y="14570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2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 With ASYNC FUNCTION</a:t>
            </a:r>
            <a:endParaRPr lang="en-US" dirty="0"/>
          </a:p>
        </p:txBody>
      </p:sp>
      <p:pic>
        <p:nvPicPr>
          <p:cNvPr id="7" name="Content Placeholder 8" descr="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97" y="1448506"/>
            <a:ext cx="8056011" cy="5155494"/>
          </a:xfrm>
          <a:prstGeom prst="rect">
            <a:avLst/>
          </a:prstGeom>
        </p:spPr>
      </p:pic>
      <p:sp>
        <p:nvSpPr>
          <p:cNvPr id="4" name="TextBox 3" descr=" 12"/>
          <p:cNvSpPr txBox="1"/>
          <p:nvPr/>
        </p:nvSpPr>
        <p:spPr>
          <a:xfrm>
            <a:off x="1253067" y="14570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Promise</a:t>
            </a:r>
            <a:endParaRPr lang="en-US" dirty="0"/>
          </a:p>
        </p:txBody>
      </p:sp>
      <p:sp>
        <p:nvSpPr>
          <p:cNvPr id="6" name="TextBox 5" descr=" 13"/>
          <p:cNvSpPr txBox="1"/>
          <p:nvPr/>
        </p:nvSpPr>
        <p:spPr>
          <a:xfrm>
            <a:off x="1245830" y="205049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8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629996" cy="336631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anose="020B0604020202020204" pitchFamily="34" charset="0"/>
              </a:rPr>
              <a:t>Is JavaScript really async? </a:t>
            </a:r>
          </a:p>
          <a:p>
            <a:pPr lvl="1"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</a:rPr>
              <a:t>JavaScript as language was sync until ES6 </a:t>
            </a:r>
          </a:p>
          <a:p>
            <a:pPr lvl="1"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</a:rPr>
              <a:t>What about: Event Loop, setTimeout, events and etc?</a:t>
            </a:r>
          </a:p>
          <a:p>
            <a:pPr marL="914447" lvl="2" indent="0">
              <a:lnSpc>
                <a:spcPct val="150000"/>
              </a:lnSpc>
              <a:buNone/>
            </a:pPr>
            <a:r>
              <a:rPr lang="en-US" smtClean="0">
                <a:latin typeface="Arial" panose="020B0604020202020204" pitchFamily="34" charset="0"/>
              </a:rPr>
              <a:t>It is part of the W3C spec</a:t>
            </a:r>
          </a:p>
          <a:p>
            <a:pPr lvl="1">
              <a:lnSpc>
                <a:spcPct val="150000"/>
              </a:lnSpc>
            </a:pPr>
            <a:r>
              <a:rPr lang="en-US" smtClean="0">
                <a:latin typeface="Arial" panose="020B0604020202020204" pitchFamily="34" charset="0"/>
              </a:rPr>
              <a:t>Promise </a:t>
            </a:r>
            <a:r>
              <a:rPr lang="mr-IN" smtClean="0">
                <a:latin typeface="Arial" panose="020B0604020202020204" pitchFamily="34" charset="0"/>
              </a:rPr>
              <a:t>–</a:t>
            </a:r>
            <a:r>
              <a:rPr lang="en-US" smtClean="0">
                <a:latin typeface="Arial" panose="020B0604020202020204" pitchFamily="34" charset="0"/>
              </a:rPr>
              <a:t> the first async feature in JavaScript</a:t>
            </a:r>
          </a:p>
          <a:p>
            <a:endParaRPr lang="en-US" dirty="0"/>
          </a:p>
        </p:txBody>
      </p:sp>
      <p:sp>
        <p:nvSpPr>
          <p:cNvPr id="5" name="Text Placeholder 4" descr="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25" y="2520899"/>
            <a:ext cx="5059760" cy="2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</a:t>
            </a:r>
            <a:r>
              <a:rPr lang="en-US" dirty="0" smtClean="0"/>
              <a:t>ASYNC FUNCTION?</a:t>
            </a:r>
            <a:endParaRPr lang="en-US" dirty="0"/>
          </a:p>
        </p:txBody>
      </p:sp>
      <p:sp>
        <p:nvSpPr>
          <p:cNvPr id="2" name="Content Placeholder 1" descr="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 descr=" 18"/>
          <p:cNvSpPr/>
          <p:nvPr/>
        </p:nvSpPr>
        <p:spPr>
          <a:xfrm>
            <a:off x="666301" y="1591046"/>
            <a:ext cx="135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Yes we can</a:t>
            </a:r>
          </a:p>
        </p:txBody>
      </p:sp>
      <p:pic>
        <p:nvPicPr>
          <p:cNvPr id="6" name="Picture 5" descr="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0" y="2366680"/>
            <a:ext cx="8807661" cy="4391320"/>
          </a:xfrm>
          <a:prstGeom prst="rect">
            <a:avLst/>
          </a:prstGeom>
        </p:spPr>
      </p:pic>
      <p:sp>
        <p:nvSpPr>
          <p:cNvPr id="5" name="Rectangle 4" descr=" 7"/>
          <p:cNvSpPr/>
          <p:nvPr/>
        </p:nvSpPr>
        <p:spPr>
          <a:xfrm>
            <a:off x="690109" y="1929186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Global support 65%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MAKE BETTER?</a:t>
            </a:r>
            <a:endParaRPr lang="en-US" dirty="0"/>
          </a:p>
        </p:txBody>
      </p:sp>
      <p:pic>
        <p:nvPicPr>
          <p:cNvPr id="4" name="Content Placeholder 3" descr="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55" y="1654439"/>
            <a:ext cx="4889500" cy="2806700"/>
          </a:xfrm>
        </p:spPr>
      </p:pic>
      <p:pic>
        <p:nvPicPr>
          <p:cNvPr id="5" name="Picture 4" descr="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33" y="1620574"/>
            <a:ext cx="5105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3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Generator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Started developed by </a:t>
            </a:r>
            <a:r>
              <a:rPr lang="en-US" sz="2400" b="1" dirty="0"/>
              <a:t>Kevin Smith</a:t>
            </a:r>
            <a:r>
              <a:rPr lang="en-US" sz="2400" dirty="0"/>
              <a:t> in 2014, and finished by </a:t>
            </a:r>
            <a:r>
              <a:rPr lang="en-US" sz="2400" b="1" dirty="0"/>
              <a:t>Domenic </a:t>
            </a:r>
            <a:r>
              <a:rPr lang="en-US" sz="2400" b="1" dirty="0" err="1"/>
              <a:t>Denicola</a:t>
            </a:r>
            <a:r>
              <a:rPr lang="en-US" sz="2400" dirty="0"/>
              <a:t> in </a:t>
            </a:r>
            <a:r>
              <a:rPr lang="en-US" sz="2400" dirty="0" smtClean="0"/>
              <a:t>2017. Currently it is on STAGE - 3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Analogs:</a:t>
            </a:r>
          </a:p>
          <a:p>
            <a:pPr lvl="1"/>
            <a:r>
              <a:rPr lang="en-US" sz="1800" dirty="0" err="1"/>
              <a:t>.Net</a:t>
            </a:r>
            <a:r>
              <a:rPr lang="en-US" sz="1800" dirty="0"/>
              <a:t> C# - </a:t>
            </a:r>
            <a:r>
              <a:rPr lang="en-US" sz="1800" dirty="0" err="1"/>
              <a:t>AsyncEnumerator</a:t>
            </a:r>
            <a:endParaRPr lang="en-US" sz="1800" dirty="0"/>
          </a:p>
          <a:p>
            <a:pPr lvl="1"/>
            <a:r>
              <a:rPr lang="en-US" sz="1800" dirty="0"/>
              <a:t>C++ -</a:t>
            </a:r>
            <a:r>
              <a:rPr lang="mr-IN" sz="1800" b="1" dirty="0"/>
              <a:t> </a:t>
            </a:r>
            <a:r>
              <a:rPr lang="en-US" sz="1800" dirty="0"/>
              <a:t>Proposals </a:t>
            </a:r>
            <a:r>
              <a:rPr lang="is-IS" sz="1800" dirty="0"/>
              <a:t>n4244 &amp; </a:t>
            </a:r>
            <a:r>
              <a:rPr lang="ru-RU" sz="1800" dirty="0"/>
              <a:t>N3858</a:t>
            </a:r>
            <a:r>
              <a:rPr lang="en-US" sz="1800" b="1" dirty="0"/>
              <a:t>(</a:t>
            </a:r>
            <a:r>
              <a:rPr lang="mr-IN" sz="1800" b="1" dirty="0"/>
              <a:t>C++17</a:t>
            </a:r>
            <a:r>
              <a:rPr lang="en-US" sz="1800" b="1" dirty="0"/>
              <a:t>)</a:t>
            </a:r>
            <a:r>
              <a:rPr lang="en-US" sz="1800" dirty="0"/>
              <a:t> -</a:t>
            </a:r>
            <a:r>
              <a:rPr lang="en-US" sz="1800" b="1" dirty="0"/>
              <a:t> </a:t>
            </a:r>
            <a:r>
              <a:rPr lang="en-US" sz="1800" b="1" dirty="0" err="1"/>
              <a:t>Resumable</a:t>
            </a:r>
            <a:r>
              <a:rPr lang="en-US" sz="1800" b="1" dirty="0"/>
              <a:t> Functions (resume/await)</a:t>
            </a:r>
            <a:endParaRPr lang="ru-RU" sz="1800" b="1" dirty="0"/>
          </a:p>
          <a:p>
            <a:pPr lvl="1"/>
            <a:r>
              <a:rPr lang="en-US" sz="1800" dirty="0"/>
              <a:t>Java </a:t>
            </a:r>
            <a:r>
              <a:rPr lang="mr-IN" sz="1800" dirty="0"/>
              <a:t>–</a:t>
            </a:r>
            <a:r>
              <a:rPr lang="en-US" sz="1800" dirty="0"/>
              <a:t> Not supported</a:t>
            </a:r>
          </a:p>
        </p:txBody>
      </p:sp>
    </p:spTree>
    <p:extLst>
      <p:ext uri="{BB962C8B-B14F-4D97-AF65-F5344CB8AC3E}">
        <p14:creationId xmlns:p14="http://schemas.microsoft.com/office/powerpoint/2010/main" val="49162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</a:t>
            </a:r>
            <a:r>
              <a:rPr lang="en-US" dirty="0" smtClean="0"/>
              <a:t>Generator. Run TIME</a:t>
            </a:r>
            <a:endParaRPr lang="en-US" dirty="0"/>
          </a:p>
        </p:txBody>
      </p:sp>
      <p:sp>
        <p:nvSpPr>
          <p:cNvPr id="2" name="Content Placeholder 1" descr=" 2"/>
          <p:cNvSpPr>
            <a:spLocks noGrp="1"/>
          </p:cNvSpPr>
          <p:nvPr>
            <p:ph type="body" sz="quarter" idx="30"/>
          </p:nvPr>
        </p:nvSpPr>
        <p:spPr>
          <a:xfrm>
            <a:off x="666302" y="2520899"/>
            <a:ext cx="4240550" cy="3366314"/>
          </a:xfrm>
        </p:spPr>
        <p:txBody>
          <a:bodyPr/>
          <a:lstStyle/>
          <a:p>
            <a:r>
              <a:rPr lang="en-US" sz="2400" smtClean="0">
                <a:latin typeface="Arial" panose="020B0604020202020204" pitchFamily="34" charset="0"/>
              </a:rPr>
              <a:t>Async generator return iterator object</a:t>
            </a:r>
          </a:p>
          <a:p>
            <a:r>
              <a:rPr lang="en-US" sz="2400" smtClean="0">
                <a:latin typeface="Arial" panose="020B0604020202020204" pitchFamily="34" charset="0"/>
              </a:rPr>
              <a:t>Async generator  does not execute its body immediately</a:t>
            </a:r>
            <a:endParaRPr lang="en-US" sz="2400" dirty="0" smtClean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68" y="1800077"/>
            <a:ext cx="4688218" cy="48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8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Generator</a:t>
            </a:r>
          </a:p>
        </p:txBody>
      </p:sp>
      <p:sp>
        <p:nvSpPr>
          <p:cNvPr id="2" name="Content Placeholder 1" descr=" 2"/>
          <p:cNvSpPr>
            <a:spLocks noGrp="1"/>
          </p:cNvSpPr>
          <p:nvPr>
            <p:ph type="body" sz="quarter" idx="30"/>
          </p:nvPr>
        </p:nvSpPr>
        <p:spPr>
          <a:xfrm>
            <a:off x="666302" y="2520899"/>
            <a:ext cx="4240550" cy="336631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Async generator return iterator</a:t>
            </a:r>
          </a:p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  with methods:</a:t>
            </a:r>
          </a:p>
          <a:p>
            <a:pPr marL="0" indent="0">
              <a:buNone/>
            </a:pPr>
            <a:r>
              <a:rPr lang="en-US" sz="1800" smtClean="0"/>
              <a:t>     </a:t>
            </a:r>
            <a:endParaRPr lang="en-US" sz="1800" dirty="0"/>
          </a:p>
          <a:p>
            <a:pPr lvl="1">
              <a:buChar char=" "/>
            </a:pPr>
            <a:r>
              <a:rPr lang="en-US" sz="1800" smtClean="0"/>
              <a:t>      </a:t>
            </a:r>
            <a:endParaRPr lang="en-US" sz="1800" dirty="0"/>
          </a:p>
          <a:p>
            <a:pPr lvl="1">
              <a:buChar char=" "/>
            </a:pPr>
            <a:r>
              <a:rPr lang="en-US" sz="1800" smtClean="0"/>
              <a:t>     </a:t>
            </a:r>
            <a:endParaRPr lang="en-US" sz="1800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80" y="1756129"/>
            <a:ext cx="6972970" cy="22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1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Generator</a:t>
            </a:r>
          </a:p>
        </p:txBody>
      </p:sp>
      <p:sp>
        <p:nvSpPr>
          <p:cNvPr id="2" name="Content Placeholder 1" descr=" 2"/>
          <p:cNvSpPr>
            <a:spLocks noGrp="1"/>
          </p:cNvSpPr>
          <p:nvPr>
            <p:ph type="body" sz="quarter" idx="30"/>
          </p:nvPr>
        </p:nvSpPr>
        <p:spPr>
          <a:xfrm>
            <a:off x="666302" y="2520899"/>
            <a:ext cx="4240550" cy="336631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Async generator return iterator</a:t>
            </a:r>
          </a:p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  with methods: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next </a:t>
            </a:r>
          </a:p>
          <a:p>
            <a:pPr lvl="1">
              <a:buChar char=" "/>
            </a:pPr>
            <a:r>
              <a:rPr lang="en-US" sz="1800" smtClean="0"/>
              <a:t>      </a:t>
            </a:r>
            <a:endParaRPr lang="en-US" sz="1800" dirty="0"/>
          </a:p>
          <a:p>
            <a:pPr lvl="1">
              <a:buChar char=" "/>
            </a:pPr>
            <a:r>
              <a:rPr lang="en-US" sz="1800" smtClean="0"/>
              <a:t>     </a:t>
            </a:r>
            <a:endParaRPr lang="en-US" sz="1800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80" y="1756129"/>
            <a:ext cx="6972970" cy="2215795"/>
          </a:xfrm>
          <a:prstGeom prst="rect">
            <a:avLst/>
          </a:prstGeom>
        </p:spPr>
      </p:pic>
      <p:pic>
        <p:nvPicPr>
          <p:cNvPr id="6" name="Picture 5" descr="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61" y="4078287"/>
            <a:ext cx="7239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9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Generator</a:t>
            </a:r>
          </a:p>
        </p:txBody>
      </p:sp>
      <p:sp>
        <p:nvSpPr>
          <p:cNvPr id="2" name="Content Placeholder 1" descr=" 2"/>
          <p:cNvSpPr>
            <a:spLocks noGrp="1"/>
          </p:cNvSpPr>
          <p:nvPr>
            <p:ph type="body" sz="quarter" idx="30"/>
          </p:nvPr>
        </p:nvSpPr>
        <p:spPr>
          <a:xfrm>
            <a:off x="666302" y="2520899"/>
            <a:ext cx="4240550" cy="336631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Async generator return iterator</a:t>
            </a:r>
          </a:p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  with methods: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next 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return</a:t>
            </a:r>
          </a:p>
          <a:p>
            <a:pPr lvl="1">
              <a:buChar char=" "/>
            </a:pPr>
            <a:r>
              <a:rPr lang="en-US" sz="1800" smtClean="0"/>
              <a:t>     </a:t>
            </a:r>
            <a:endParaRPr lang="en-US" sz="1800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80" y="1756129"/>
            <a:ext cx="6972970" cy="2215795"/>
          </a:xfrm>
          <a:prstGeom prst="rect">
            <a:avLst/>
          </a:prstGeom>
        </p:spPr>
      </p:pic>
      <p:pic>
        <p:nvPicPr>
          <p:cNvPr id="6" name="Picture 5" descr="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15" y="4065585"/>
            <a:ext cx="7200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 descr="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Generator</a:t>
            </a:r>
          </a:p>
        </p:txBody>
      </p:sp>
      <p:sp>
        <p:nvSpPr>
          <p:cNvPr id="2" name="Content Placeholder 1" descr=" 2"/>
          <p:cNvSpPr>
            <a:spLocks noGrp="1"/>
          </p:cNvSpPr>
          <p:nvPr>
            <p:ph type="body" sz="quarter" idx="30"/>
          </p:nvPr>
        </p:nvSpPr>
        <p:spPr>
          <a:xfrm>
            <a:off x="666302" y="2520899"/>
            <a:ext cx="4240550" cy="336631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Async generator return iterator</a:t>
            </a:r>
          </a:p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  with methods: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next 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return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throw</a:t>
            </a:r>
            <a:endParaRPr lang="en-US" sz="1800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80" y="1756129"/>
            <a:ext cx="6972970" cy="2215795"/>
          </a:xfrm>
          <a:prstGeom prst="rect">
            <a:avLst/>
          </a:prstGeom>
        </p:spPr>
      </p:pic>
      <p:pic>
        <p:nvPicPr>
          <p:cNvPr id="6" name="Picture 5" descr="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97" y="4120139"/>
            <a:ext cx="7150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 GENERATOR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New keywords: for await, yield *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747752" y="2678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6" y="3048138"/>
            <a:ext cx="7087394" cy="37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Function ASYNC Generator?</a:t>
            </a:r>
          </a:p>
        </p:txBody>
      </p:sp>
      <p:sp>
        <p:nvSpPr>
          <p:cNvPr id="4" name="TextBox 3" descr=" 6"/>
          <p:cNvSpPr txBox="1"/>
          <p:nvPr/>
        </p:nvSpPr>
        <p:spPr>
          <a:xfrm>
            <a:off x="775873" y="198046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typeof</a:t>
            </a:r>
            <a:r>
              <a:rPr lang="en-US" dirty="0" smtClean="0"/>
              <a:t> or </a:t>
            </a:r>
            <a:r>
              <a:rPr lang="en-US" dirty="0" err="1" smtClean="0"/>
              <a:t>toString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 descr=" 7"/>
          <p:cNvSpPr txBox="1"/>
          <p:nvPr/>
        </p:nvSpPr>
        <p:spPr>
          <a:xfrm>
            <a:off x="775873" y="4071743"/>
            <a:ext cx="75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Symbol.toStringTag</a:t>
            </a:r>
            <a:r>
              <a:rPr lang="en-US" dirty="0" smtClean="0"/>
              <a:t> and </a:t>
            </a:r>
            <a:r>
              <a:rPr lang="en-US" dirty="0" err="1" smtClean="0"/>
              <a:t>Object.prototype.toString.call</a:t>
            </a:r>
            <a:r>
              <a:rPr lang="en-US" dirty="0" smtClean="0"/>
              <a:t>(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8" descr="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3" y="2414187"/>
            <a:ext cx="3530600" cy="1562100"/>
          </a:xfrm>
          <a:prstGeom prst="rect">
            <a:avLst/>
          </a:prstGeom>
        </p:spPr>
      </p:pic>
      <p:pic>
        <p:nvPicPr>
          <p:cNvPr id="7" name="Picture 6" descr="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3" y="4496684"/>
            <a:ext cx="3733800" cy="11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1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 descr="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In the beginning was the </a:t>
            </a:r>
            <a:r>
              <a:rPr lang="en-US" dirty="0"/>
              <a:t>Function</a:t>
            </a:r>
            <a:endParaRPr lang="nb-NO" dirty="0"/>
          </a:p>
        </p:txBody>
      </p:sp>
      <p:sp>
        <p:nvSpPr>
          <p:cNvPr id="28" name="Plassholder for innhold 4" descr=" 28"/>
          <p:cNvSpPr>
            <a:spLocks noGrp="1"/>
          </p:cNvSpPr>
          <p:nvPr>
            <p:ph type="body" sz="quarter" idx="30"/>
          </p:nvPr>
        </p:nvSpPr>
        <p:spPr>
          <a:xfrm>
            <a:off x="666301" y="2520899"/>
            <a:ext cx="5082625" cy="3366314"/>
          </a:xfrm>
        </p:spPr>
        <p:txBody>
          <a:bodyPr>
            <a:noAutofit/>
          </a:bodyPr>
          <a:lstStyle/>
          <a:p>
            <a:r>
              <a:rPr lang="en-US" sz="2400" dirty="0"/>
              <a:t>Callback function </a:t>
            </a:r>
          </a:p>
          <a:p>
            <a:pPr marL="367228" lvl="1" indent="0">
              <a:buNone/>
            </a:pPr>
            <a:r>
              <a:rPr lang="en-US" dirty="0"/>
              <a:t>is a function that is passed to another function as a parameter</a:t>
            </a:r>
            <a:endParaRPr lang="en-US" sz="2400" dirty="0"/>
          </a:p>
          <a:p>
            <a:r>
              <a:rPr lang="en-US" sz="2400" smtClean="0">
                <a:latin typeface="Arial" panose="020B0604020202020204" pitchFamily="34" charset="0"/>
              </a:rPr>
              <a:t>Problem with using callback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synchronization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callback hell</a:t>
            </a:r>
          </a:p>
          <a:p>
            <a:pPr lvl="1"/>
            <a:r>
              <a:rPr lang="en-US" sz="1800" smtClean="0">
                <a:latin typeface="Arial" panose="020B0604020202020204" pitchFamily="34" charset="0"/>
              </a:rPr>
              <a:t>not clear flow</a:t>
            </a:r>
            <a:endParaRPr lang="en-US" sz="1800" dirty="0"/>
          </a:p>
        </p:txBody>
      </p:sp>
      <p:sp>
        <p:nvSpPr>
          <p:cNvPr id="10" name="Text Placeholder 9" descr=" 1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 12"/>
          <p:cNvPicPr>
            <a:picLocks noChangeAspect="1"/>
          </p:cNvPicPr>
          <p:nvPr/>
        </p:nvPicPr>
        <p:blipFill rotWithShape="1">
          <a:blip r:embed="rId3"/>
          <a:srcRect t="30970" r="2780" b="33390"/>
          <a:stretch/>
        </p:blipFill>
        <p:spPr>
          <a:xfrm>
            <a:off x="6141149" y="2520899"/>
            <a:ext cx="6058339" cy="3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ASYNC </a:t>
            </a:r>
            <a:r>
              <a:rPr lang="en-US" dirty="0" smtClean="0"/>
              <a:t>GENERATOR?</a:t>
            </a:r>
            <a:endParaRPr lang="en-US" dirty="0"/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666301" y="2520898"/>
            <a:ext cx="10894908" cy="337620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Not, but:</a:t>
            </a:r>
          </a:p>
          <a:p>
            <a:pPr marL="652978" lvl="1" indent="-285750"/>
            <a:r>
              <a:rPr lang="en-US" sz="1800" smtClean="0">
                <a:latin typeface="Arial" panose="020B0604020202020204" pitchFamily="34" charset="0"/>
              </a:rPr>
              <a:t>only in Chrome Canary with --js-flags=--harmony-async-iteration</a:t>
            </a:r>
          </a:p>
          <a:p>
            <a:pPr marL="652978" lvl="1" indent="-285750">
              <a:buChar char=" "/>
            </a:pPr>
            <a:r>
              <a:rPr lang="en-US" sz="1800" smtClean="0"/>
              <a:t>           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Picture 3" descr="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24" y="1232851"/>
            <a:ext cx="2584777" cy="2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ASYNC </a:t>
            </a:r>
            <a:r>
              <a:rPr lang="en-US" dirty="0" smtClean="0"/>
              <a:t>GENERATOR?</a:t>
            </a:r>
            <a:endParaRPr lang="en-US" dirty="0"/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666301" y="2520898"/>
            <a:ext cx="10894908" cy="3376204"/>
          </a:xfrm>
        </p:spPr>
        <p:txBody>
          <a:bodyPr/>
          <a:lstStyle/>
          <a:p>
            <a:pPr marL="0" indent="0">
              <a:buNone/>
            </a:pPr>
            <a:r>
              <a:rPr lang="en-US" sz="2400" smtClean="0">
                <a:latin typeface="Arial" panose="020B0604020202020204" pitchFamily="34" charset="0"/>
              </a:rPr>
              <a:t>Not, but:</a:t>
            </a:r>
          </a:p>
          <a:p>
            <a:pPr marL="652978" lvl="1" indent="-285750"/>
            <a:r>
              <a:rPr lang="en-US" sz="1800" smtClean="0">
                <a:latin typeface="Arial" panose="020B0604020202020204" pitchFamily="34" charset="0"/>
              </a:rPr>
              <a:t>only in Chrome Canary with --js-flags=--harmony-async-iteration</a:t>
            </a:r>
          </a:p>
          <a:p>
            <a:pPr marL="652978" lvl="1" indent="-285750"/>
            <a:r>
              <a:rPr lang="en-US" sz="1800" smtClean="0">
                <a:latin typeface="Arial" panose="020B0604020202020204" pitchFamily="34" charset="0"/>
              </a:rPr>
              <a:t>my MacBook </a:t>
            </a:r>
          </a:p>
          <a:p>
            <a:endParaRPr lang="en-US" dirty="0"/>
          </a:p>
        </p:txBody>
      </p:sp>
      <p:pic>
        <p:nvPicPr>
          <p:cNvPr id="6" name="Picture 5" descr="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38" y="3346450"/>
            <a:ext cx="3270250" cy="3270250"/>
          </a:xfrm>
          <a:prstGeom prst="rect">
            <a:avLst/>
          </a:prstGeom>
        </p:spPr>
      </p:pic>
      <p:pic>
        <p:nvPicPr>
          <p:cNvPr id="4" name="Picture 3" descr="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24" y="1232851"/>
            <a:ext cx="2584777" cy="25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83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81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9" r="29649"/>
          <a:stretch>
            <a:fillRect/>
          </a:stretch>
        </p:blipFill>
        <p:spPr>
          <a:xfrm>
            <a:off x="0" y="0"/>
            <a:ext cx="4192364" cy="6860446"/>
          </a:xfrm>
        </p:spPr>
      </p:pic>
      <p:sp>
        <p:nvSpPr>
          <p:cNvPr id="3" name="Text Placeholder 2" descr=" 3"/>
          <p:cNvSpPr>
            <a:spLocks noGrp="1"/>
          </p:cNvSpPr>
          <p:nvPr>
            <p:ph type="body" sz="quarter" idx="16"/>
          </p:nvPr>
        </p:nvSpPr>
        <p:spPr>
          <a:xfrm>
            <a:off x="4844181" y="3151124"/>
            <a:ext cx="2953330" cy="2610930"/>
          </a:xfrm>
        </p:spPr>
        <p:txBody>
          <a:bodyPr/>
          <a:lstStyle/>
          <a:p>
            <a:r>
              <a:rPr lang="en-US" sz="1800" smtClean="0">
                <a:latin typeface="Arial" panose="020B0604020202020204" pitchFamily="34" charset="0"/>
              </a:rPr>
              <a:t>Promise </a:t>
            </a:r>
            <a:r>
              <a:rPr lang="mr-IN" sz="1800" smtClean="0">
                <a:latin typeface="Arial" panose="020B0604020202020204" pitchFamily="34" charset="0"/>
              </a:rPr>
              <a:t>–</a:t>
            </a:r>
            <a:r>
              <a:rPr lang="en-US" sz="1800" smtClean="0">
                <a:latin typeface="Arial" panose="020B0604020202020204" pitchFamily="34" charset="0"/>
              </a:rPr>
              <a:t> 1976</a:t>
            </a:r>
          </a:p>
          <a:p>
            <a:endParaRPr lang="en-US" sz="1800" dirty="0"/>
          </a:p>
          <a:p>
            <a:r>
              <a:rPr lang="en-US" sz="1800" smtClean="0">
                <a:latin typeface="Arial" panose="020B0604020202020204" pitchFamily="34" charset="0"/>
              </a:rPr>
              <a:t>Promise pipeline </a:t>
            </a:r>
            <a:r>
              <a:rPr lang="mr-IN" sz="1800" smtClean="0">
                <a:latin typeface="Arial" panose="020B0604020202020204" pitchFamily="34" charset="0"/>
              </a:rPr>
              <a:t>–</a:t>
            </a:r>
            <a:r>
              <a:rPr lang="en-US" sz="1800" smtClean="0">
                <a:latin typeface="Arial" panose="020B0604020202020204" pitchFamily="34" charset="0"/>
              </a:rPr>
              <a:t> 1988</a:t>
            </a:r>
          </a:p>
          <a:p>
            <a:endParaRPr lang="en-US" dirty="0"/>
          </a:p>
        </p:txBody>
      </p:sp>
      <p:sp>
        <p:nvSpPr>
          <p:cNvPr id="4" name="Text Placeholder 3" descr=" 4"/>
          <p:cNvSpPr>
            <a:spLocks noGrp="1"/>
          </p:cNvSpPr>
          <p:nvPr>
            <p:ph type="body" sz="quarter" idx="17"/>
          </p:nvPr>
        </p:nvSpPr>
        <p:spPr>
          <a:xfrm>
            <a:off x="486219" y="3902463"/>
            <a:ext cx="3241460" cy="1108252"/>
          </a:xfrm>
        </p:spPr>
        <p:txBody>
          <a:bodyPr/>
          <a:lstStyle/>
          <a:p>
            <a:r>
              <a:rPr lang="en-US" dirty="0"/>
              <a:t>PROMISES</a:t>
            </a:r>
          </a:p>
        </p:txBody>
      </p:sp>
      <p:sp>
        <p:nvSpPr>
          <p:cNvPr id="5" name="Title 4" descr="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computer science</a:t>
            </a:r>
          </a:p>
        </p:txBody>
      </p:sp>
      <p:sp>
        <p:nvSpPr>
          <p:cNvPr id="6" name="Text Placeholder 5" descr="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 descr="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7" descr="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498" y="3808482"/>
            <a:ext cx="2602684" cy="2602684"/>
          </a:xfrm>
          <a:prstGeom prst="rect">
            <a:avLst/>
          </a:prstGeom>
        </p:spPr>
      </p:pic>
      <p:pic>
        <p:nvPicPr>
          <p:cNvPr id="8" name="Picture 7" descr="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555" y="1095809"/>
            <a:ext cx="2101925" cy="25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89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Future vs Promise vs Deferred:</a:t>
            </a:r>
          </a:p>
          <a:p>
            <a:pPr lvl="1">
              <a:lnSpc>
                <a:spcPct val="150000"/>
              </a:lnSpc>
            </a:pPr>
            <a:r>
              <a:rPr lang="en-US" sz="2400" b="1" dirty="0"/>
              <a:t>Future</a:t>
            </a:r>
            <a:r>
              <a:rPr lang="en-US" sz="2400" dirty="0"/>
              <a:t> 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b="1" dirty="0" smtClean="0"/>
              <a:t>Promise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b="1" dirty="0" smtClean="0"/>
              <a:t>Deferred</a:t>
            </a:r>
            <a:r>
              <a:rPr lang="en-US" sz="2400" dirty="0"/>
              <a:t> 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TextBox 3" descr=" 14"/>
          <p:cNvSpPr txBox="1"/>
          <p:nvPr/>
        </p:nvSpPr>
        <p:spPr>
          <a:xfrm>
            <a:off x="2547258" y="320040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 smtClean="0"/>
              <a:t>- is the value</a:t>
            </a:r>
            <a:endParaRPr lang="en-US" sz="2400" dirty="0"/>
          </a:p>
        </p:txBody>
      </p:sp>
      <p:sp>
        <p:nvSpPr>
          <p:cNvPr id="5" name="TextBox 4" descr=" 15"/>
          <p:cNvSpPr txBox="1"/>
          <p:nvPr/>
        </p:nvSpPr>
        <p:spPr>
          <a:xfrm>
            <a:off x="2547258" y="3814587"/>
            <a:ext cx="606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- is the function that sets the value to future</a:t>
            </a:r>
          </a:p>
        </p:txBody>
      </p:sp>
      <p:sp>
        <p:nvSpPr>
          <p:cNvPr id="6" name="TextBox 5" descr=" 16"/>
          <p:cNvSpPr txBox="1"/>
          <p:nvPr/>
        </p:nvSpPr>
        <p:spPr>
          <a:xfrm>
            <a:off x="2547258" y="4428774"/>
            <a:ext cx="567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- </a:t>
            </a:r>
            <a:r>
              <a:rPr lang="en-US" sz="2400" dirty="0" smtClean="0"/>
              <a:t>is </a:t>
            </a:r>
            <a:r>
              <a:rPr lang="en-US" sz="2400" dirty="0"/>
              <a:t>an object than can create a </a:t>
            </a:r>
            <a:r>
              <a:rPr lang="en-US" sz="2400" b="1" dirty="0" smtClean="0"/>
              <a:t>promise</a:t>
            </a:r>
            <a:endParaRPr lang="en-US" sz="2400" dirty="0"/>
          </a:p>
        </p:txBody>
      </p:sp>
      <p:sp>
        <p:nvSpPr>
          <p:cNvPr id="7" name="TextBox 6" descr=" 17"/>
          <p:cNvSpPr txBox="1"/>
          <p:nvPr/>
        </p:nvSpPr>
        <p:spPr>
          <a:xfrm>
            <a:off x="1224646" y="5042961"/>
            <a:ext cx="956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Operations </a:t>
            </a:r>
            <a:r>
              <a:rPr lang="en-US" sz="2400" dirty="0" smtClean="0"/>
              <a:t>of </a:t>
            </a:r>
            <a:r>
              <a:rPr lang="en-US" sz="2400" dirty="0"/>
              <a:t>setting value is </a:t>
            </a:r>
            <a:r>
              <a:rPr lang="en-US" sz="2400" b="1" i="1" dirty="0"/>
              <a:t>fulfill</a:t>
            </a:r>
            <a:r>
              <a:rPr lang="en-US" sz="2400" dirty="0"/>
              <a:t> or </a:t>
            </a:r>
            <a:r>
              <a:rPr lang="en-US" sz="2400" b="1" i="1" dirty="0"/>
              <a:t>resolve</a:t>
            </a:r>
            <a:r>
              <a:rPr lang="en-US" sz="2400" dirty="0"/>
              <a:t> </a:t>
            </a:r>
            <a:r>
              <a:rPr lang="en-US" sz="2400" dirty="0" smtClean="0"/>
              <a:t>promise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40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Analogs in other popular languages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C++ -&gt;</a:t>
            </a:r>
            <a:r>
              <a:rPr lang="en-US" sz="2400" b="1" dirty="0" err="1"/>
              <a:t>std</a:t>
            </a:r>
            <a:r>
              <a:rPr lang="en-US" sz="2400" b="1" dirty="0"/>
              <a:t>::feature / </a:t>
            </a:r>
            <a:r>
              <a:rPr lang="en-US" sz="2400" b="1" dirty="0" err="1"/>
              <a:t>std:promise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 err="1"/>
              <a:t>.Net</a:t>
            </a:r>
            <a:r>
              <a:rPr lang="en-US" sz="2400" dirty="0"/>
              <a:t> -&gt;</a:t>
            </a:r>
            <a:r>
              <a:rPr lang="en-US" sz="2400" b="1" dirty="0"/>
              <a:t>Task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Java -&gt;</a:t>
            </a:r>
            <a:r>
              <a:rPr lang="en-US" sz="2400" b="1" dirty="0" err="1" smtClean="0"/>
              <a:t>CompletableFuture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65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History in JS: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Dojo - </a:t>
            </a:r>
            <a:r>
              <a:rPr lang="en-US" sz="2400" dirty="0"/>
              <a:t>Deferred </a:t>
            </a:r>
            <a:r>
              <a:rPr lang="en-US" sz="2400" dirty="0" smtClean="0"/>
              <a:t>API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Promise/A+ specification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jQuery deferred and Q/$Q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Promises </a:t>
            </a:r>
            <a:r>
              <a:rPr lang="en-US" sz="2400" dirty="0" smtClean="0"/>
              <a:t>is part </a:t>
            </a:r>
            <a:r>
              <a:rPr lang="en-US" sz="2400" dirty="0"/>
              <a:t>of ES6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1799" b="685"/>
          <a:stretch/>
        </p:blipFill>
        <p:spPr>
          <a:xfrm>
            <a:off x="6113755" y="540193"/>
            <a:ext cx="4114800" cy="6858000"/>
          </a:xfrm>
        </p:spPr>
      </p:pic>
    </p:spTree>
    <p:extLst>
      <p:ext uri="{BB962C8B-B14F-4D97-AF65-F5344CB8AC3E}">
        <p14:creationId xmlns:p14="http://schemas.microsoft.com/office/powerpoint/2010/main" val="12602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Promises in JS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666301" y="2520898"/>
            <a:ext cx="10894908" cy="3376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What is Promise in ES6?</a:t>
            </a:r>
          </a:p>
          <a:p>
            <a:pPr marL="315883" lvl="1" indent="0">
              <a:lnSpc>
                <a:spcPct val="150000"/>
              </a:lnSpc>
              <a:buNone/>
            </a:pPr>
            <a:r>
              <a:rPr lang="en-US" i="1" smtClean="0">
                <a:latin typeface="Arial" panose="020B0604020202020204" pitchFamily="34" charset="0"/>
              </a:rPr>
              <a:t>The </a:t>
            </a:r>
            <a:r>
              <a:rPr lang="en-US" b="1" smtClean="0">
                <a:latin typeface="Arial" panose="020B0604020202020204" pitchFamily="34" charset="0"/>
              </a:rPr>
              <a:t>Promise</a:t>
            </a:r>
            <a:r>
              <a:rPr lang="en-US" i="1" smtClean="0">
                <a:latin typeface="Arial" panose="020B0604020202020204" pitchFamily="34" charset="0"/>
              </a:rPr>
              <a:t> object is used for asynchronous computations. A Promise represents a value which may be available now, or in the future, or never.</a:t>
            </a:r>
          </a:p>
          <a:p>
            <a:pPr>
              <a:lnSpc>
                <a:spcPct val="150000"/>
              </a:lnSpc>
            </a:pPr>
            <a:r>
              <a:rPr lang="en-US" sz="2400" smtClean="0">
                <a:latin typeface="Arial" panose="020B0604020202020204" pitchFamily="34" charset="0"/>
              </a:rPr>
              <a:t>Promise’s states:</a:t>
            </a:r>
          </a:p>
          <a:p>
            <a:pPr lvl="1"/>
            <a:r>
              <a:rPr lang="en-US" sz="2400" i="1" smtClean="0">
                <a:latin typeface="Arial" panose="020B0604020202020204" pitchFamily="34" charset="0"/>
              </a:rPr>
              <a:t>fulfilled</a:t>
            </a:r>
            <a:endParaRPr lang="en-US" sz="2400" smtClean="0">
              <a:latin typeface="Arial" panose="020B0604020202020204" pitchFamily="34" charset="0"/>
            </a:endParaRPr>
          </a:p>
          <a:p>
            <a:pPr lvl="1"/>
            <a:r>
              <a:rPr lang="en-US" sz="2400" i="1" smtClean="0">
                <a:latin typeface="Arial" panose="020B0604020202020204" pitchFamily="34" charset="0"/>
              </a:rPr>
              <a:t>pending</a:t>
            </a:r>
            <a:endParaRPr lang="en-US" sz="2400" smtClean="0">
              <a:latin typeface="Arial" panose="020B0604020202020204" pitchFamily="34" charset="0"/>
            </a:endParaRPr>
          </a:p>
          <a:p>
            <a:pPr lvl="1"/>
            <a:r>
              <a:rPr lang="en-US" sz="2400" i="1" smtClean="0">
                <a:latin typeface="Arial" panose="020B0604020202020204" pitchFamily="34" charset="0"/>
              </a:rPr>
              <a:t>rejected</a:t>
            </a:r>
            <a:endParaRPr lang="en-US" sz="2400" smtClean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3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Itera">
      <a:dk1>
        <a:srgbClr val="414042"/>
      </a:dk1>
      <a:lt1>
        <a:sysClr val="window" lastClr="FFFFFF"/>
      </a:lt1>
      <a:dk2>
        <a:srgbClr val="414042"/>
      </a:dk2>
      <a:lt2>
        <a:srgbClr val="50C3E7"/>
      </a:lt2>
      <a:accent1>
        <a:srgbClr val="D7090C"/>
      </a:accent1>
      <a:accent2>
        <a:srgbClr val="414042"/>
      </a:accent2>
      <a:accent3>
        <a:srgbClr val="707071"/>
      </a:accent3>
      <a:accent4>
        <a:srgbClr val="969697"/>
      </a:accent4>
      <a:accent5>
        <a:srgbClr val="C6C6C6"/>
      </a:accent5>
      <a:accent6>
        <a:srgbClr val="E2E2E3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>
          <a:solidFill>
            <a:schemeClr val="tx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era_PPTmalV3.potx" id="{5FE15F8A-053D-486A-9CB7-7AE36CF2F724}" vid="{ECB42020-C0FE-4CED-8F5F-2D0596815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2BE1266-0827-46BB-9F74-D68ECBB9897F}">
  <we:reference id="e24d9989-9730-4337-91c4-a4ccbc989e75" version="1.0.0.0" store="\\ite-fs-01-001.intra.itera.no\Common\Add-ins" storeType="Filesystem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FDAE608-2771-0947-BA38-EBFAE8080ED2}">
  <we:reference id="wa104380594" version="1.0.0.0" store="en-001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8335</TotalTime>
  <Words>744</Words>
  <Application>Microsoft Office PowerPoint</Application>
  <PresentationFormat>Custom</PresentationFormat>
  <Paragraphs>242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Mangal</vt:lpstr>
      <vt:lpstr>Office-tema</vt:lpstr>
      <vt:lpstr>Async JAVASCRIPT</vt:lpstr>
      <vt:lpstr>Async Javascript Journey from callback to async generator </vt:lpstr>
      <vt:lpstr>Async JavaScript</vt:lpstr>
      <vt:lpstr>In the beginning was the Function</vt:lpstr>
      <vt:lpstr>Promises in computer science</vt:lpstr>
      <vt:lpstr>TERMS</vt:lpstr>
      <vt:lpstr>Promises</vt:lpstr>
      <vt:lpstr>Promises in JS</vt:lpstr>
      <vt:lpstr>Promises in JS</vt:lpstr>
      <vt:lpstr>Promises in JS</vt:lpstr>
      <vt:lpstr>Promises in JS</vt:lpstr>
      <vt:lpstr>Promises in JS</vt:lpstr>
      <vt:lpstr>Promises in JS</vt:lpstr>
      <vt:lpstr>Promises in JS</vt:lpstr>
      <vt:lpstr>Promises in JS</vt:lpstr>
      <vt:lpstr>Promises in JS</vt:lpstr>
      <vt:lpstr>Flow with Promises</vt:lpstr>
      <vt:lpstr>Flow with Promises</vt:lpstr>
      <vt:lpstr>Can we use promise?</vt:lpstr>
      <vt:lpstr>PowerPoint Presentation</vt:lpstr>
      <vt:lpstr>PowerPoint Presentation</vt:lpstr>
      <vt:lpstr>ASYNC FUNCTION</vt:lpstr>
      <vt:lpstr>ASYNC FUNCTION</vt:lpstr>
      <vt:lpstr>ASYNC FUNCTION </vt:lpstr>
      <vt:lpstr>ASYNC FUNCTION</vt:lpstr>
      <vt:lpstr>ASYNC FUNCTION</vt:lpstr>
      <vt:lpstr>IS Function ASYNC FUNCTION?</vt:lpstr>
      <vt:lpstr>Flow With ASYNC FUNCTION</vt:lpstr>
      <vt:lpstr>Flow With ASYNC FUNCTION</vt:lpstr>
      <vt:lpstr>Can we use ASYNC FUNCTION?</vt:lpstr>
      <vt:lpstr>CAN WE MAKE BETTER?</vt:lpstr>
      <vt:lpstr>Async Generator</vt:lpstr>
      <vt:lpstr>Async Generator. Run TIME</vt:lpstr>
      <vt:lpstr>Async Generator</vt:lpstr>
      <vt:lpstr>Async Generator</vt:lpstr>
      <vt:lpstr>Async Generator</vt:lpstr>
      <vt:lpstr>Async Generator</vt:lpstr>
      <vt:lpstr>ASYNC GENERATOR</vt:lpstr>
      <vt:lpstr>IS Function ASYNC Generator?</vt:lpstr>
      <vt:lpstr>Can we use ASYNC GENERATOR?</vt:lpstr>
      <vt:lpstr>Can we use ASYNC GENERATOR?</vt:lpstr>
      <vt:lpstr>Question?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Fedirko</dc:creator>
  <cp:lastModifiedBy>Oleksandr Skachkov</cp:lastModifiedBy>
  <cp:revision>133</cp:revision>
  <dcterms:created xsi:type="dcterms:W3CDTF">2017-06-14T15:05:46Z</dcterms:created>
  <dcterms:modified xsi:type="dcterms:W3CDTF">2017-07-31T14:42:35Z</dcterms:modified>
</cp:coreProperties>
</file>